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2"/>
  </p:notesMasterIdLst>
  <p:sldIdLst>
    <p:sldId id="1245" r:id="rId2"/>
    <p:sldId id="1299" r:id="rId3"/>
    <p:sldId id="1355" r:id="rId4"/>
    <p:sldId id="1346" r:id="rId5"/>
    <p:sldId id="1356" r:id="rId6"/>
    <p:sldId id="1357" r:id="rId7"/>
    <p:sldId id="1291" r:id="rId8"/>
    <p:sldId id="1288" r:id="rId9"/>
    <p:sldId id="1358" r:id="rId10"/>
    <p:sldId id="1243" r:id="rId11"/>
  </p:sldIdLst>
  <p:sldSz cx="12192000" cy="6858000"/>
  <p:notesSz cx="6797675" cy="9928225"/>
  <p:embeddedFontLst>
    <p:embeddedFont>
      <p:font typeface="Prata" panose="00000500000000000000" pitchFamily="2" charset="-52"/>
      <p:regular r:id="rId13"/>
      <p:bold r:id="rId14"/>
      <p:italic r:id="rId15"/>
      <p:boldItalic r:id="rId16"/>
    </p:embeddedFont>
    <p:embeddedFont>
      <p:font typeface="Roboto Light" panose="02000000000000000000" pitchFamily="2" charset="0"/>
      <p:regular r:id="rId17"/>
      <p:italic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251" userDrawn="1">
          <p15:clr>
            <a:srgbClr val="A4A3A4"/>
          </p15:clr>
        </p15:guide>
        <p15:guide id="4" pos="438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7242" userDrawn="1">
          <p15:clr>
            <a:srgbClr val="A4A3A4"/>
          </p15:clr>
        </p15:guide>
        <p15:guide id="7" orient="horz" pos="3929" userDrawn="1">
          <p15:clr>
            <a:srgbClr val="A4A3A4"/>
          </p15:clr>
        </p15:guide>
        <p15:guide id="9" orient="horz" pos="346" userDrawn="1">
          <p15:clr>
            <a:srgbClr val="A4A3A4"/>
          </p15:clr>
        </p15:guide>
        <p15:guide id="10" orient="horz" pos="777" userDrawn="1">
          <p15:clr>
            <a:srgbClr val="A4A3A4"/>
          </p15:clr>
        </p15:guide>
        <p15:guide id="11" orient="horz" pos="38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2025"/>
    <a:srgbClr val="071E26"/>
    <a:srgbClr val="0F323F"/>
    <a:srgbClr val="B1252B"/>
    <a:srgbClr val="D12D32"/>
    <a:srgbClr val="8B1E22"/>
    <a:srgbClr val="7F1B1F"/>
    <a:srgbClr val="F432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98" autoAdjust="0"/>
    <p:restoredTop sz="96405"/>
  </p:normalViewPr>
  <p:slideViewPr>
    <p:cSldViewPr snapToGrid="0" snapToObjects="1">
      <p:cViewPr varScale="1">
        <p:scale>
          <a:sx n="107" d="100"/>
          <a:sy n="107" d="100"/>
        </p:scale>
        <p:origin x="870" y="6"/>
      </p:cViewPr>
      <p:guideLst>
        <p:guide pos="3840"/>
        <p:guide orient="horz" pos="2251"/>
        <p:guide pos="438"/>
        <p:guide orient="horz" pos="3974"/>
        <p:guide pos="7242"/>
        <p:guide orient="horz" pos="3929"/>
        <p:guide orient="horz" pos="346"/>
        <p:guide orient="horz" pos="777"/>
        <p:guide orient="horz" pos="38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E374A-77F8-E849-B013-BF5F22637F43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852243-B87D-704B-8FF5-D69681FB26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170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CE9E40-4AE5-1D41-A625-F5F0289C21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90FE69A-72FF-1644-B69F-956E97B00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74232A-9BCB-5142-9997-C097528D9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ED13F-973D-5441-A38D-2B4258E76EEC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0D3C08-FD43-DC40-9786-ECEB6F37E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2C92CF-537C-7E47-A0BD-FDB87A6D1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D84DE-9FAF-C245-AB4F-DBBCDAC55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168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817C4C-57E7-1341-BE4C-B77BF9BF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C58DDE-E34C-3644-9C3D-F196FD5F86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3C5A9E-13CC-9D4D-9F2E-3B8320E8F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ED13F-973D-5441-A38D-2B4258E76EEC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5715C3-B90F-2445-A802-2EE363886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F97FDB-CC35-2543-819A-091344258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D84DE-9FAF-C245-AB4F-DBBCDAC55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925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7F1FC6-2145-254C-BC53-E5B4E96AA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F2D443-68C2-6743-AFBB-4F93A0DC04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B4587C-A42A-D444-9001-42C988511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ED13F-973D-5441-A38D-2B4258E76EEC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A54953-3E63-2841-B4DD-B31560539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5C27EC-5594-DF4C-98E4-CAAEFC4C2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D84DE-9FAF-C245-AB4F-DBBCDAC55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700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ED6945-A713-604B-A631-5151B5DCD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896103-D72F-284E-A572-499B3A314F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460AE4D-26D7-6C44-A5C9-CE5BCF31E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8EA474-E98B-5F4A-9F8D-55D359E69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ED13F-973D-5441-A38D-2B4258E76EEC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E5F015-C55C-AE4A-98DD-C4ECA3460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7491904-6B25-2848-99A1-0FAE21207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D84DE-9FAF-C245-AB4F-DBBCDAC55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272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AC1ADC-0F74-BA40-BAF8-D185716ED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455428-6C3C-0D40-8971-06EF6EF69A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E197FF5-D221-A74D-B9D8-69127499D3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45AA4E3-7591-3C40-8B09-E0B94393A1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4CB8666-8DA8-404B-9AB2-2E976F4D22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51A29C9-17BE-834F-8C37-E1B1036C1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ED13F-973D-5441-A38D-2B4258E76EEC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C55C538-0297-7543-9DEC-9DC0DB505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D70261-88AD-A34B-B034-3FEF23FBE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D84DE-9FAF-C245-AB4F-DBBCDAC55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78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C98820-57B5-5448-8566-C7278D14C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E8008E9-AB47-1540-A7A2-298DB7E6C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ED13F-973D-5441-A38D-2B4258E76EEC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BD12CDB-E30C-5644-B27E-07048692E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8612B0C-42C3-B34A-9C9B-320417A7A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D84DE-9FAF-C245-AB4F-DBBCDAC55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008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4B3427F-0288-7D49-9E2A-474AA7DD9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ED13F-973D-5441-A38D-2B4258E76EEC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699F56-3CD7-364D-A7FB-23581AB8F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69D242F-56E2-FB4D-883D-3E095F78B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D84DE-9FAF-C245-AB4F-DBBCDAC55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863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5E6E04-5598-4442-991A-A784E5135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4B8EFA-F213-344A-B213-45BD7BAAC3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AEC2C5B-5C35-424D-9C61-C58175CCD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E5A9005-7721-534D-AF66-047F819AC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ED13F-973D-5441-A38D-2B4258E76EEC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6BF9EE8-ED00-6445-8DD1-4BDC94D8A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FD3CB17-80F4-5741-9A74-028D80407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D84DE-9FAF-C245-AB4F-DBBCDAC55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456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066B15-1992-A341-9E1A-1F05488A1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C3802E4-B3EC-C348-8F71-E929EF4A57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F3F7324-44A5-A34E-BE7B-9E61215C4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1200291-2755-DC48-AA93-94A591D7F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ED13F-973D-5441-A38D-2B4258E76EEC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7D4163-C20F-D54B-86B4-D94FE22D0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A9228C-166E-0843-A902-F2701CE02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D84DE-9FAF-C245-AB4F-DBBCDAC55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351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4E67C1-BCD8-A54F-8AD6-34CF7E88B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B79ABC1-6F58-E446-987A-3EC614E4F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2D1673-016D-5E46-ACED-1FF413352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ED13F-973D-5441-A38D-2B4258E76EEC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49879F-40EB-3B45-A726-A5E1F706E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27C79F-B74E-6848-B0BC-06B7E39EE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D84DE-9FAF-C245-AB4F-DBBCDAC55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66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3567966-5D68-EC4F-A71B-4FE9E9B20B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DC239E1-8779-3949-89F5-AAA924F0A3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F97555-1E85-8948-A12E-E7FA30181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ED13F-973D-5441-A38D-2B4258E76EEC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AFB358-4341-4648-ACBE-95EB21824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15F42F-1BBB-1D42-AEBB-AAA16DEEA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D84DE-9FAF-C245-AB4F-DBBCDAC55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881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E8691E-DD12-0647-A2F4-24602417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26EDD3-F5B5-8C4A-96B2-12AEC3B627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CD2973-A8D6-8041-8D43-3AA25F6636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ED13F-973D-5441-A38D-2B4258E76EEC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9EE597-73B5-BA4A-A832-D247D79B7A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F24E5C-6842-854D-83C2-95C0D12744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D84DE-9FAF-C245-AB4F-DBBCDAC55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106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Tatyana.Neveeva@verba.legal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verba.legal/" TargetMode="External"/><Relationship Id="rId5" Type="http://schemas.openxmlformats.org/officeDocument/2006/relationships/image" Target="../media/image4.png"/><Relationship Id="rId4" Type="http://schemas.openxmlformats.org/officeDocument/2006/relationships/hyperlink" Target="mailto:info@verba.lega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7E66EAB-23EB-DB41-A2DA-59944FDFE0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grayscl/>
          </a:blip>
          <a:srcRect t="7867" b="7867"/>
          <a:stretch/>
        </p:blipFill>
        <p:spPr>
          <a:xfrm>
            <a:off x="-15689" y="1"/>
            <a:ext cx="12207689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B1F2090-1987-AA46-A932-C763DC484DEE}"/>
              </a:ext>
            </a:extLst>
          </p:cNvPr>
          <p:cNvSpPr txBox="1"/>
          <p:nvPr/>
        </p:nvSpPr>
        <p:spPr>
          <a:xfrm>
            <a:off x="1476399" y="2360428"/>
            <a:ext cx="92235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/>
                </a:solidFill>
                <a:latin typeface="Montserrat Medium" pitchFamily="2" charset="0"/>
              </a:defRPr>
            </a:lvl1pPr>
          </a:lstStyle>
          <a:p>
            <a:pPr algn="ctr"/>
            <a:r>
              <a:rPr lang="ru-RU" sz="4000" dirty="0">
                <a:latin typeface="Prata" pitchFamily="2" charset="0"/>
              </a:rPr>
              <a:t>Оговорка в пользу недружественного форума: можно ли добиться правосудия?</a:t>
            </a:r>
            <a:endParaRPr lang="en-US" sz="4000" dirty="0">
              <a:latin typeface="Prata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7EF569-10B9-5D47-9319-C232FCA9A77D}"/>
              </a:ext>
            </a:extLst>
          </p:cNvPr>
          <p:cNvSpPr txBox="1"/>
          <p:nvPr/>
        </p:nvSpPr>
        <p:spPr>
          <a:xfrm>
            <a:off x="6096000" y="5231029"/>
            <a:ext cx="5758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Татьяна </a:t>
            </a:r>
            <a:r>
              <a:rPr lang="ru-RU" dirty="0" err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Невеева</a:t>
            </a:r>
            <a:endParaRPr lang="ru-RU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algn="r"/>
            <a:r>
              <a:rPr lang="ru-RU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Управляющий партнер, адвокат, </a:t>
            </a:r>
            <a:r>
              <a:rPr lang="en-US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LL</a:t>
            </a:r>
            <a:r>
              <a:rPr lang="ru-RU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.</a:t>
            </a:r>
            <a:r>
              <a:rPr lang="en-US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M</a:t>
            </a:r>
            <a:r>
              <a:rPr lang="ru-RU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.</a:t>
            </a:r>
          </a:p>
          <a:p>
            <a:pPr algn="r"/>
            <a:endParaRPr lang="ru-RU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7B34B6-4374-8A40-B10E-06626F1F8122}"/>
              </a:ext>
            </a:extLst>
          </p:cNvPr>
          <p:cNvSpPr txBox="1"/>
          <p:nvPr/>
        </p:nvSpPr>
        <p:spPr>
          <a:xfrm>
            <a:off x="9307593" y="549275"/>
            <a:ext cx="23161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spc="300" dirty="0">
                <a:solidFill>
                  <a:schemeClr val="bg1"/>
                </a:solidFill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WWW.VERBA.LEGAL</a:t>
            </a:r>
            <a:r>
              <a:rPr lang="ru-RU" sz="800" spc="300" dirty="0">
                <a:solidFill>
                  <a:schemeClr val="bg1"/>
                </a:solidFill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endParaRPr lang="en-RU" sz="800" spc="30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51E9B0C-8F30-A04C-811E-C96FF673E2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873125"/>
            <a:ext cx="2490507" cy="70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120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AFA9FB-CD2C-AA85-78CB-852D7897F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1055207-162E-EDBD-93A7-5F43355111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grayscl/>
          </a:blip>
          <a:srcRect r="2459" b="17609"/>
          <a:stretch/>
        </p:blipFill>
        <p:spPr>
          <a:xfrm>
            <a:off x="-5601" y="0"/>
            <a:ext cx="12197601" cy="6858001"/>
          </a:xfrm>
          <a:prstGeom prst="rect">
            <a:avLst/>
          </a:prstGeom>
        </p:spPr>
      </p:pic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B9275B58-0177-49AA-04B2-C92DBD6B9353}"/>
              </a:ext>
            </a:extLst>
          </p:cNvPr>
          <p:cNvCxnSpPr/>
          <p:nvPr/>
        </p:nvCxnSpPr>
        <p:spPr>
          <a:xfrm>
            <a:off x="0" y="1526601"/>
            <a:ext cx="12192000" cy="0"/>
          </a:xfrm>
          <a:prstGeom prst="line">
            <a:avLst/>
          </a:prstGeom>
          <a:ln w="25400">
            <a:solidFill>
              <a:srgbClr val="D12D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492FD44D-40D3-FDA1-1CDB-C2F8782C77CB}"/>
              </a:ext>
            </a:extLst>
          </p:cNvPr>
          <p:cNvSpPr txBox="1"/>
          <p:nvPr/>
        </p:nvSpPr>
        <p:spPr>
          <a:xfrm>
            <a:off x="695325" y="613461"/>
            <a:ext cx="6539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/>
                </a:solidFill>
                <a:latin typeface="Montserrat Mediu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ata" pitchFamily="2" charset="0"/>
                <a:ea typeface="+mn-ea"/>
                <a:cs typeface="+mn-cs"/>
              </a:rPr>
              <a:t>Недружественный форум: когда есть надежда? </a:t>
            </a:r>
          </a:p>
        </p:txBody>
      </p:sp>
      <p:pic>
        <p:nvPicPr>
          <p:cNvPr id="35" name="Рисунок 34" descr="Изображение выглядит как Шрифт, Графика, графический дизайн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028F7C0-E35A-6270-B6E7-DD0AADACB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2011" y="551121"/>
            <a:ext cx="2014664" cy="3220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0FDE9C-0178-56E9-16F2-F82268F02401}"/>
              </a:ext>
            </a:extLst>
          </p:cNvPr>
          <p:cNvSpPr txBox="1"/>
          <p:nvPr/>
        </p:nvSpPr>
        <p:spPr>
          <a:xfrm>
            <a:off x="695325" y="1873738"/>
            <a:ext cx="10724736" cy="5124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ru-RU" sz="1600" b="1" u="sng" dirty="0">
                <a:solidFill>
                  <a:srgbClr val="C00000"/>
                </a:solidFill>
                <a:latin typeface="Roboto "/>
                <a:ea typeface="Roboto Light" panose="02000000000000000000" pitchFamily="2" charset="0"/>
              </a:rPr>
              <a:t>Оппонент – не лицо из недружественной юрисдикции</a:t>
            </a:r>
          </a:p>
          <a:p>
            <a:pPr marL="285750" indent="-28575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white"/>
                </a:solidFill>
                <a:latin typeface="Roboto "/>
                <a:ea typeface="Roboto Light" panose="02000000000000000000" pitchFamily="2" charset="0"/>
                <a:cs typeface="Times New Roman" panose="02020603050405020304" pitchFamily="18" charset="0"/>
              </a:rPr>
              <a:t>н</a:t>
            </a: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есколько споров в </a:t>
            </a:r>
            <a:r>
              <a:rPr lang="en-US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SCC</a:t>
            </a: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, </a:t>
            </a:r>
            <a:r>
              <a:rPr lang="en-US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LCIA, SIAC – </a:t>
            </a: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рассмотрено против лиц не из недружественных государств;</a:t>
            </a:r>
          </a:p>
          <a:p>
            <a:pPr marL="285750" indent="-28575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есть технические трудности с оплатой арбитражного сбора, но в остальном «недружественный форум» никак не влиял на рассмотрение дела (некоторые оппоненты ссылаются на действие в России ст. 248.1 и 248.2 АПК РФ как аргумент о том, что решение не будет исполнено);</a:t>
            </a:r>
          </a:p>
          <a:p>
            <a:pPr marL="285750" indent="-28575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определенная степень предубеждения форума мешает (1) смене места арбитража на нейтральную юрисдикцию, чтобы выйти из-под санкционного регулирования как части публичного порядка места арбитража, (2) назначению на позицию председательствующего лица из нейтральной юрисдикции (</a:t>
            </a:r>
            <a:r>
              <a:rPr lang="en-US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SCC </a:t>
            </a: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предпочитает ставить наименее благоприятно настроенных в отношении российских лиц арбитров).</a:t>
            </a:r>
          </a:p>
          <a:p>
            <a:pPr marL="285750" lvl="0" indent="-28575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kumimoji="0" lang="ru-RU" sz="1800" b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761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A2BD9E-37B1-3D32-CCE5-C41B04B41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383EBF-D75E-7C82-48D4-D2D44AFBFF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grayscl/>
          </a:blip>
          <a:srcRect r="2459" b="17609"/>
          <a:stretch/>
        </p:blipFill>
        <p:spPr>
          <a:xfrm>
            <a:off x="-5601" y="0"/>
            <a:ext cx="12197601" cy="6858001"/>
          </a:xfrm>
          <a:prstGeom prst="rect">
            <a:avLst/>
          </a:prstGeom>
        </p:spPr>
      </p:pic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6C48ECF4-DDDE-FF5C-AADF-B2D9833759D1}"/>
              </a:ext>
            </a:extLst>
          </p:cNvPr>
          <p:cNvCxnSpPr/>
          <p:nvPr/>
        </p:nvCxnSpPr>
        <p:spPr>
          <a:xfrm>
            <a:off x="0" y="1526601"/>
            <a:ext cx="12192000" cy="0"/>
          </a:xfrm>
          <a:prstGeom prst="line">
            <a:avLst/>
          </a:prstGeom>
          <a:ln w="25400">
            <a:solidFill>
              <a:srgbClr val="D12D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9F1F9F7F-B92A-B601-6D72-E8F2F4F35F49}"/>
              </a:ext>
            </a:extLst>
          </p:cNvPr>
          <p:cNvSpPr txBox="1"/>
          <p:nvPr/>
        </p:nvSpPr>
        <p:spPr>
          <a:xfrm>
            <a:off x="695325" y="613461"/>
            <a:ext cx="6539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/>
                </a:solidFill>
                <a:latin typeface="Montserrat Mediu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ata" pitchFamily="2" charset="0"/>
                <a:ea typeface="+mn-ea"/>
                <a:cs typeface="+mn-cs"/>
              </a:rPr>
              <a:t>Недружественный форум: когда есть надежда? </a:t>
            </a:r>
          </a:p>
        </p:txBody>
      </p:sp>
      <p:pic>
        <p:nvPicPr>
          <p:cNvPr id="35" name="Рисунок 34" descr="Изображение выглядит как Шрифт, Графика, графический дизайн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99A0504-3530-0811-F2E4-FCA9FCEA3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2011" y="551121"/>
            <a:ext cx="2014664" cy="3220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9EE4A7-FFCD-3EAD-F4BE-89F4FDD37EDA}"/>
              </a:ext>
            </a:extLst>
          </p:cNvPr>
          <p:cNvSpPr txBox="1"/>
          <p:nvPr/>
        </p:nvSpPr>
        <p:spPr>
          <a:xfrm>
            <a:off x="695325" y="1873738"/>
            <a:ext cx="10724736" cy="4497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ru-RU" sz="1600" b="1" u="sng" dirty="0">
                <a:solidFill>
                  <a:srgbClr val="C00000"/>
                </a:solidFill>
                <a:latin typeface="Roboto "/>
                <a:ea typeface="Roboto Light" panose="02000000000000000000" pitchFamily="2" charset="0"/>
              </a:rPr>
              <a:t>Российская сторона – не подсанкционное лицо</a:t>
            </a:r>
          </a:p>
          <a:p>
            <a:pPr marL="285750" lvl="0" indent="-28575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Рассмотрение спора возможно, технические трудности с оплатой сбора остаются, но, как правило, преодолимы (в настоящий момент у </a:t>
            </a:r>
            <a:r>
              <a:rPr lang="en-US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SCC </a:t>
            </a: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возникла проблема с банком – не можем оплатить сбор по новому иску);</a:t>
            </a:r>
          </a:p>
          <a:p>
            <a:pPr marL="285750" lvl="0" indent="-28575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Смена места арбитража в любом случае рекомендуется. Для этого можно (1) провести переговоры с оппонентом; (2) заявить ходатайство самому арбитражному центру, если это в его компетенции согласно правилам; (3) обратиться к трибуналу;</a:t>
            </a:r>
          </a:p>
          <a:p>
            <a:pPr marL="285750" indent="-28575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Если место арбитража не выбрано</a:t>
            </a:r>
            <a:r>
              <a:rPr lang="en-US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сторонами</a:t>
            </a:r>
            <a:r>
              <a:rPr lang="en-US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или в регламенте арбитражного института не предусмотрен, то оно как правило определяется по решению арбитражного института </a:t>
            </a:r>
            <a:r>
              <a:rPr lang="en-US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(</a:t>
            </a: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например, регламенты </a:t>
            </a:r>
            <a:r>
              <a:rPr lang="en-US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ICC, SCC, Swiss Rules)</a:t>
            </a: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 или по решению трибунала (те же </a:t>
            </a:r>
            <a:r>
              <a:rPr lang="en-US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LCIA </a:t>
            </a: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и </a:t>
            </a:r>
            <a:r>
              <a:rPr lang="en-US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HKIAC, SIAC, UNCITRAL)</a:t>
            </a: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2951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DD98E-FF5F-4571-FC68-EC92252F5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81EB04-6550-6628-4F6E-1181A5E762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grayscl/>
          </a:blip>
          <a:srcRect r="2459" b="17609"/>
          <a:stretch/>
        </p:blipFill>
        <p:spPr>
          <a:xfrm>
            <a:off x="-5601" y="0"/>
            <a:ext cx="12197601" cy="6858001"/>
          </a:xfrm>
          <a:prstGeom prst="rect">
            <a:avLst/>
          </a:prstGeom>
          <a:solidFill>
            <a:schemeClr val="tx1"/>
          </a:solidFill>
        </p:spPr>
      </p:pic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BD2939A8-7181-896C-D2FD-8969D74B601C}"/>
              </a:ext>
            </a:extLst>
          </p:cNvPr>
          <p:cNvCxnSpPr/>
          <p:nvPr/>
        </p:nvCxnSpPr>
        <p:spPr>
          <a:xfrm>
            <a:off x="0" y="1526601"/>
            <a:ext cx="12192000" cy="0"/>
          </a:xfrm>
          <a:prstGeom prst="line">
            <a:avLst/>
          </a:prstGeom>
          <a:ln w="25400">
            <a:solidFill>
              <a:srgbClr val="D12D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7D6833D8-1542-6834-4702-127C962AC6DE}"/>
              </a:ext>
            </a:extLst>
          </p:cNvPr>
          <p:cNvSpPr txBox="1"/>
          <p:nvPr/>
        </p:nvSpPr>
        <p:spPr>
          <a:xfrm>
            <a:off x="695325" y="613461"/>
            <a:ext cx="8417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/>
                </a:solidFill>
                <a:latin typeface="Montserrat Medium" pitchFamily="2" charset="0"/>
              </a:defRPr>
            </a:lvl1pPr>
          </a:lstStyle>
          <a:p>
            <a:pPr lvl="0">
              <a:defRPr/>
            </a:pPr>
            <a:r>
              <a:rPr lang="ru-RU" dirty="0">
                <a:solidFill>
                  <a:prstClr val="white"/>
                </a:solidFill>
                <a:latin typeface="Prata" pitchFamily="2" charset="0"/>
              </a:rPr>
              <a:t>Пример из практики: Регламент </a:t>
            </a:r>
            <a:r>
              <a:rPr lang="en-US" dirty="0">
                <a:solidFill>
                  <a:prstClr val="white"/>
                </a:solidFill>
                <a:latin typeface="Prata" pitchFamily="2" charset="0"/>
              </a:rPr>
              <a:t>SCC</a:t>
            </a:r>
            <a:endParaRPr lang="ru-RU" sz="3200" dirty="0">
              <a:solidFill>
                <a:prstClr val="white"/>
              </a:solidFill>
              <a:latin typeface="Prata" pitchFamily="2" charset="0"/>
            </a:endParaRPr>
          </a:p>
        </p:txBody>
      </p:sp>
      <p:pic>
        <p:nvPicPr>
          <p:cNvPr id="35" name="Рисунок 34" descr="Изображение выглядит как Шрифт, Графика, графический дизайн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0C2E2E1-2ED6-E44C-8259-6E4D9A9DD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2011" y="551121"/>
            <a:ext cx="2014664" cy="3220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90F509-BE41-E79D-9F4A-5DEAACA2D102}"/>
              </a:ext>
            </a:extLst>
          </p:cNvPr>
          <p:cNvSpPr txBox="1"/>
          <p:nvPr/>
        </p:nvSpPr>
        <p:spPr>
          <a:xfrm>
            <a:off x="695325" y="1926288"/>
            <a:ext cx="10724736" cy="3236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До формирования Состава арбитража российский Ответчик предлагал сменить место арбитража с г. Стокгольма (Швеция) исходно на г. Белград (Сербия) в связи с недавним изменением обстоятельств и передать данный вопрос на разрешение Составу арбитража вместо Секретариата </a:t>
            </a:r>
            <a:r>
              <a:rPr lang="en-US" sz="1600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SCC</a:t>
            </a:r>
            <a:r>
              <a:rPr lang="ru-RU" sz="1600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u="none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Российский Ответчик просил принять во внимание тот факт, что при заключении контракта Стороны исходили из того, что Швеция является нейтральным местом для разрешения любых споров. Тем не менее в настоящее время это не так, поскольку после февраля 2022 Швеция как государство-член ЕС ввела санкции против российских лиц.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Впоследствии швейцарский Истец все же поддержал предложение российского Ответчика о смене места арбитража на </a:t>
            </a:r>
            <a:r>
              <a:rPr lang="en-US" sz="1600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DIFC</a:t>
            </a:r>
            <a:r>
              <a:rPr lang="ru-RU" sz="1600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 (ОАЭ) по соглашению сторон, что было подтверждено Секретариатом </a:t>
            </a:r>
            <a:r>
              <a:rPr lang="en-US" sz="1600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SCC</a:t>
            </a:r>
            <a:r>
              <a:rPr lang="ru-RU" sz="1600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.</a:t>
            </a:r>
            <a:endParaRPr lang="ru-RU" sz="1600" u="none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066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858B7C-9F9A-07F1-06B5-1C5805C34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9F60012-FC0F-3C18-1441-8D79D3B61F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grayscl/>
          </a:blip>
          <a:srcRect r="2459" b="17609"/>
          <a:stretch/>
        </p:blipFill>
        <p:spPr>
          <a:xfrm>
            <a:off x="-5601" y="0"/>
            <a:ext cx="12197601" cy="6858001"/>
          </a:xfrm>
          <a:prstGeom prst="rect">
            <a:avLst/>
          </a:prstGeom>
        </p:spPr>
      </p:pic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1CEC2704-8253-17D5-5A38-2A20F3F526DB}"/>
              </a:ext>
            </a:extLst>
          </p:cNvPr>
          <p:cNvCxnSpPr/>
          <p:nvPr/>
        </p:nvCxnSpPr>
        <p:spPr>
          <a:xfrm>
            <a:off x="0" y="1526601"/>
            <a:ext cx="12192000" cy="0"/>
          </a:xfrm>
          <a:prstGeom prst="line">
            <a:avLst/>
          </a:prstGeom>
          <a:ln w="25400">
            <a:solidFill>
              <a:srgbClr val="D12D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72779F64-ADC0-AF42-BD37-2E47C78294E5}"/>
              </a:ext>
            </a:extLst>
          </p:cNvPr>
          <p:cNvSpPr txBox="1"/>
          <p:nvPr/>
        </p:nvSpPr>
        <p:spPr>
          <a:xfrm>
            <a:off x="695325" y="613461"/>
            <a:ext cx="6539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/>
                </a:solidFill>
                <a:latin typeface="Montserrat Mediu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ata" pitchFamily="2" charset="0"/>
                <a:ea typeface="+mn-ea"/>
                <a:cs typeface="+mn-cs"/>
              </a:rPr>
              <a:t>На что еще обратить внимание?</a:t>
            </a:r>
          </a:p>
        </p:txBody>
      </p:sp>
      <p:pic>
        <p:nvPicPr>
          <p:cNvPr id="35" name="Рисунок 34" descr="Изображение выглядит как Шрифт, Графика, графический дизайн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E379309-AD3E-7F53-1A5A-F70E7D2CE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2011" y="551121"/>
            <a:ext cx="2014664" cy="3220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D9673E1-6942-50BB-A889-02B99EC3481E}"/>
              </a:ext>
            </a:extLst>
          </p:cNvPr>
          <p:cNvSpPr txBox="1"/>
          <p:nvPr/>
        </p:nvSpPr>
        <p:spPr>
          <a:xfrm>
            <a:off x="695325" y="1873738"/>
            <a:ext cx="10724736" cy="3389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FF0000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No claim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и ссылки на санкции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будут часто использоваться оппонентами, но санкции далеко не всегда имеют отношение к спору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Мировое соглашение – все еще возможно на практике. Case C-802/24 NV </a:t>
            </a:r>
            <a:r>
              <a:rPr lang="ru-RU" dirty="0" err="1">
                <a:solidFill>
                  <a:srgbClr val="FF0000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Reibel</a:t>
            </a:r>
            <a:r>
              <a:rPr lang="ru-RU" dirty="0">
                <a:solidFill>
                  <a:srgbClr val="FF0000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v. JSC VO </a:t>
            </a:r>
            <a:r>
              <a:rPr lang="ru-RU" dirty="0" err="1">
                <a:solidFill>
                  <a:srgbClr val="FF0000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Stankoimport</a:t>
            </a: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, мнение </a:t>
            </a:r>
            <a:r>
              <a:rPr lang="en-US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Advocate General </a:t>
            </a: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Суда ЕС: </a:t>
            </a:r>
          </a:p>
          <a:p>
            <a:pPr lvl="1" algn="just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defRPr/>
            </a:pPr>
            <a:r>
              <a:rPr lang="en-US" sz="14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42      I would add that the search by co-contracting parties for an amicable solution does not fall</a:t>
            </a:r>
            <a:r>
              <a:rPr lang="ru-RU" sz="14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en-US" sz="14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outside the remit of EU law, by virtue of Article 12 of Regulation No 833/2014, as amended: in all</a:t>
            </a:r>
            <a:r>
              <a:rPr lang="ru-RU" sz="14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en-US" sz="14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circumstances and regardless of the form of settlement agreed upon, Reibel would be obliged not</a:t>
            </a:r>
            <a:r>
              <a:rPr lang="ru-RU" sz="14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en-US" sz="14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to satisfy a claim prohibited under Article 11(1) of Regulation No 833/2014, as amended, </a:t>
            </a:r>
            <a:r>
              <a:rPr lang="en-US" sz="1400" i="1" dirty="0">
                <a:solidFill>
                  <a:srgbClr val="FF0000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including</a:t>
            </a:r>
            <a:r>
              <a:rPr lang="ru-RU" sz="1400" i="1" dirty="0">
                <a:solidFill>
                  <a:srgbClr val="FF0000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en-US" sz="1400" i="1" dirty="0">
                <a:solidFill>
                  <a:srgbClr val="FF0000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of its own free will.</a:t>
            </a:r>
            <a:endParaRPr lang="ru-RU" sz="1400" i="1" dirty="0">
              <a:solidFill>
                <a:srgbClr val="FF0000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285750" indent="-28575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Юристы по применимому праву - не всегда являются необходимостью.</a:t>
            </a:r>
          </a:p>
        </p:txBody>
      </p:sp>
    </p:spTree>
    <p:extLst>
      <p:ext uri="{BB962C8B-B14F-4D97-AF65-F5344CB8AC3E}">
        <p14:creationId xmlns:p14="http://schemas.microsoft.com/office/powerpoint/2010/main" val="4176451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F3BE02-30C3-77B4-F1E3-52912AB19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35D956-C10A-3ACE-3276-FCC73C3C1D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grayscl/>
          </a:blip>
          <a:srcRect r="2459" b="17609"/>
          <a:stretch/>
        </p:blipFill>
        <p:spPr>
          <a:xfrm>
            <a:off x="-5601" y="0"/>
            <a:ext cx="12197601" cy="6858001"/>
          </a:xfrm>
          <a:prstGeom prst="rect">
            <a:avLst/>
          </a:prstGeom>
        </p:spPr>
      </p:pic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BD71B9D3-11D9-C221-4DF8-1A9F6FF994C8}"/>
              </a:ext>
            </a:extLst>
          </p:cNvPr>
          <p:cNvCxnSpPr/>
          <p:nvPr/>
        </p:nvCxnSpPr>
        <p:spPr>
          <a:xfrm>
            <a:off x="0" y="1526601"/>
            <a:ext cx="12192000" cy="0"/>
          </a:xfrm>
          <a:prstGeom prst="line">
            <a:avLst/>
          </a:prstGeom>
          <a:ln w="25400">
            <a:solidFill>
              <a:srgbClr val="D12D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B174FC84-7583-4859-28D3-95E2931E8275}"/>
              </a:ext>
            </a:extLst>
          </p:cNvPr>
          <p:cNvSpPr txBox="1"/>
          <p:nvPr/>
        </p:nvSpPr>
        <p:spPr>
          <a:xfrm>
            <a:off x="695325" y="613461"/>
            <a:ext cx="6539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/>
                </a:solidFill>
                <a:latin typeface="Montserrat Mediu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ata" pitchFamily="2" charset="0"/>
                <a:ea typeface="+mn-ea"/>
                <a:cs typeface="+mn-cs"/>
              </a:rPr>
              <a:t>Исполнение решения арбитража: повышаем шансы</a:t>
            </a:r>
          </a:p>
        </p:txBody>
      </p:sp>
      <p:pic>
        <p:nvPicPr>
          <p:cNvPr id="35" name="Рисунок 34" descr="Изображение выглядит как Шрифт, Графика, графический дизайн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80BF4FD-DCC0-802E-5D4D-26F43315D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2011" y="551121"/>
            <a:ext cx="2014664" cy="3220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54D516-E67D-F735-DC8F-C5F72981B609}"/>
              </a:ext>
            </a:extLst>
          </p:cNvPr>
          <p:cNvSpPr txBox="1"/>
          <p:nvPr/>
        </p:nvSpPr>
        <p:spPr>
          <a:xfrm>
            <a:off x="695325" y="1873738"/>
            <a:ext cx="10724736" cy="5161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fontAlgn="auto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lang="ru-RU" sz="1600" b="1" u="sng" dirty="0">
                <a:solidFill>
                  <a:srgbClr val="C00000"/>
                </a:solidFill>
                <a:latin typeface="Roboto "/>
                <a:ea typeface="Roboto Light" panose="02000000000000000000" pitchFamily="2" charset="0"/>
              </a:rPr>
              <a:t>Изменение валюты платежа</a:t>
            </a:r>
            <a:r>
              <a:rPr lang="ru-RU" sz="1600" dirty="0">
                <a:solidFill>
                  <a:schemeClr val="bg1"/>
                </a:solidFill>
                <a:latin typeface="Roboto "/>
                <a:ea typeface="Roboto Light" panose="02000000000000000000" pitchFamily="2" charset="0"/>
              </a:rPr>
              <a:t>: </a:t>
            </a:r>
            <a:r>
              <a:rPr lang="ru-RU" sz="1600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для российской стороны присуждение в долларах США или иной валюте недружественных юрисдикций может вызвать затруднения с последующим исполнением. </a:t>
            </a:r>
          </a:p>
          <a:p>
            <a:pPr algn="just"/>
            <a:r>
              <a:rPr lang="ru-RU" sz="1600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Место арбитража – Англия.</a:t>
            </a:r>
          </a:p>
          <a:p>
            <a:endParaRPr lang="ru-RU" sz="1600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Статья 48(4) of the Arbitration Act 1996 :</a:t>
            </a:r>
            <a:br>
              <a:rPr lang="ru-RU" sz="1600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 </a:t>
            </a:r>
          </a:p>
          <a:p>
            <a:pPr lvl="1" algn="just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defRPr/>
            </a:pP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48            </a:t>
            </a:r>
            <a:r>
              <a:rPr lang="ru-RU" sz="1600" i="1" dirty="0" err="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Remedies</a:t>
            </a: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…. (4)  The </a:t>
            </a:r>
            <a:r>
              <a:rPr lang="ru-RU" sz="1600" i="1" dirty="0" err="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tribunal</a:t>
            </a: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ru-RU" sz="1600" i="1" dirty="0" err="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may</a:t>
            </a: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ru-RU" sz="1600" i="1" dirty="0" err="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order</a:t>
            </a: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the </a:t>
            </a:r>
            <a:r>
              <a:rPr lang="ru-RU" sz="1600" i="1" dirty="0" err="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payment</a:t>
            </a: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of a </a:t>
            </a:r>
            <a:r>
              <a:rPr lang="ru-RU" sz="1600" i="1" dirty="0" err="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sum</a:t>
            </a: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of </a:t>
            </a:r>
            <a:r>
              <a:rPr lang="ru-RU" sz="1600" i="1" dirty="0" err="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money</a:t>
            </a: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, </a:t>
            </a:r>
            <a:r>
              <a:rPr lang="ru-RU" sz="1600" i="1" dirty="0" err="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in</a:t>
            </a: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ru-RU" sz="1600" i="1" dirty="0" err="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any</a:t>
            </a: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ru-RU" sz="1600" i="1" dirty="0" err="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currency</a:t>
            </a: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.</a:t>
            </a:r>
          </a:p>
          <a:p>
            <a:r>
              <a:rPr lang="ru-RU" sz="1600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Статья 26.3 LCIA </a:t>
            </a:r>
            <a:r>
              <a:rPr lang="ru-RU" sz="1600" dirty="0" err="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Rules</a:t>
            </a:r>
            <a:r>
              <a:rPr lang="ru-RU" sz="1600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 2020:</a:t>
            </a:r>
            <a:br>
              <a:rPr lang="ru-RU" sz="1600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 </a:t>
            </a:r>
            <a:br>
              <a:rPr lang="ru-RU" sz="1600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     </a:t>
            </a: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 26.3   </a:t>
            </a:r>
            <a:r>
              <a:rPr lang="ru-RU" sz="1600" i="1" dirty="0" err="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An</a:t>
            </a: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ru-RU" sz="1600" i="1" dirty="0" err="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award</a:t>
            </a: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ru-RU" sz="1600" i="1" dirty="0" err="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may</a:t>
            </a: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ru-RU" sz="1600" i="1" dirty="0" err="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be</a:t>
            </a: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ru-RU" sz="1600" i="1" dirty="0" err="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expressed</a:t>
            </a: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ru-RU" sz="1600" i="1" dirty="0" err="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in</a:t>
            </a: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ru-RU" sz="1600" i="1" dirty="0" err="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any</a:t>
            </a: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ru-RU" sz="1600" i="1" dirty="0" err="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currency</a:t>
            </a: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, </a:t>
            </a:r>
            <a:r>
              <a:rPr lang="ru-RU" sz="1600" i="1" dirty="0" err="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unless</a:t>
            </a: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the </a:t>
            </a:r>
            <a:r>
              <a:rPr lang="ru-RU" sz="1600" i="1" dirty="0" err="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parties</a:t>
            </a: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ru-RU" sz="1600" i="1" dirty="0" err="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have</a:t>
            </a: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ru-RU" sz="1600" i="1" dirty="0" err="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agreed</a:t>
            </a: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ru-RU" sz="1600" i="1" dirty="0" err="1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otherwise</a:t>
            </a: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i="1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rgbClr val="FF0000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Lesotho Highlands Development Authority v. Impregilo </a:t>
            </a:r>
            <a:r>
              <a:rPr lang="en-US" sz="1600" i="1" dirty="0" err="1">
                <a:solidFill>
                  <a:srgbClr val="FF0000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SpA</a:t>
            </a:r>
            <a:r>
              <a:rPr lang="en-US" sz="1600" i="1" dirty="0">
                <a:solidFill>
                  <a:srgbClr val="FF0000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&amp; Ors [2005] UKHL 43</a:t>
            </a:r>
            <a:r>
              <a:rPr lang="ru-RU" sz="1600" i="1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. </a:t>
            </a:r>
          </a:p>
          <a:p>
            <a:pPr lvl="1" algn="just"/>
            <a:r>
              <a:rPr lang="ru-RU" sz="1600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Суд подтвердил, что арбитражное решение может изменить валюту платежа по решению, заключив, что если стороны прямо не предусмотрели валюту арбитражного решения, трибунал может вынести решения в той валюте, которую он считает наиболее подходящей в конкретном деле в зависимости от конкретного обстоятельства. </a:t>
            </a:r>
          </a:p>
          <a:p>
            <a:pPr algn="just"/>
            <a:br>
              <a:rPr lang="ru-RU" sz="1600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9829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C398FA-D6ED-2D45-E794-441862E881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grayscl/>
          </a:blip>
          <a:srcRect r="2459" b="17609"/>
          <a:stretch/>
        </p:blipFill>
        <p:spPr>
          <a:xfrm>
            <a:off x="-5601" y="0"/>
            <a:ext cx="12197601" cy="6858001"/>
          </a:xfrm>
          <a:prstGeom prst="rect">
            <a:avLst/>
          </a:prstGeom>
        </p:spPr>
      </p:pic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11815EA2-FE16-AC48-AE1B-FB5CF1FC9F86}"/>
              </a:ext>
            </a:extLst>
          </p:cNvPr>
          <p:cNvCxnSpPr/>
          <p:nvPr/>
        </p:nvCxnSpPr>
        <p:spPr>
          <a:xfrm>
            <a:off x="0" y="1526601"/>
            <a:ext cx="12192000" cy="0"/>
          </a:xfrm>
          <a:prstGeom prst="line">
            <a:avLst/>
          </a:prstGeom>
          <a:ln w="25400">
            <a:solidFill>
              <a:srgbClr val="D12D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862A4497-4859-424A-99C4-11F5DA920695}"/>
              </a:ext>
            </a:extLst>
          </p:cNvPr>
          <p:cNvSpPr txBox="1"/>
          <p:nvPr/>
        </p:nvSpPr>
        <p:spPr>
          <a:xfrm>
            <a:off x="695325" y="613461"/>
            <a:ext cx="6539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/>
                </a:solidFill>
                <a:latin typeface="Montserrat Mediu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ata" pitchFamily="2" charset="0"/>
                <a:ea typeface="+mn-ea"/>
                <a:cs typeface="+mn-cs"/>
              </a:rPr>
              <a:t>Поменяли место арбитража: какие последствия? </a:t>
            </a:r>
          </a:p>
        </p:txBody>
      </p:sp>
      <p:pic>
        <p:nvPicPr>
          <p:cNvPr id="35" name="Рисунок 34" descr="Изображение выглядит как Шрифт, Графика, графический дизайн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A88E05F-6A0E-3240-9558-6177D91B8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2011" y="551121"/>
            <a:ext cx="2014664" cy="3220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D0AE21-EE84-7534-C221-063761DB1C2B}"/>
              </a:ext>
            </a:extLst>
          </p:cNvPr>
          <p:cNvSpPr txBox="1"/>
          <p:nvPr/>
        </p:nvSpPr>
        <p:spPr>
          <a:xfrm>
            <a:off x="695325" y="1851629"/>
            <a:ext cx="10801350" cy="8062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r>
              <a:rPr kumimoji="0" lang="ru-RU" sz="16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Статья 5n Регламента 833/2014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</a:p>
          <a:p>
            <a:pPr marL="457200" marR="0" lvl="1" indent="0" algn="just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«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2. Запрещается предоставлять, прямо или косвенно, архитектурные и </a:t>
            </a:r>
            <a:r>
              <a:rPr kumimoji="0" lang="ru-RU" sz="1600" b="0" i="1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инженерные услуги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, </a:t>
            </a:r>
            <a:r>
              <a:rPr kumimoji="0" lang="ru-RU" sz="1600" b="0" i="1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юридические консультации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и консультационные услуги в области информационных технологий: 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Tx/>
              <a:buFontTx/>
              <a:buAutoNum type="alphaLcParenBoth"/>
              <a:tabLst/>
              <a:defRPr/>
            </a:pP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Правительству России; или 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Tx/>
              <a:buFontTx/>
              <a:buAutoNum type="alphaLcParenBoth"/>
              <a:tabLst/>
              <a:defRPr/>
            </a:pP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юридическим лицам, организациям или учреждениям, учрежденным в России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.»</a:t>
            </a:r>
          </a:p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«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5. Пункты 1 и 2 не применяются к предоставлению услуг, которые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строго необходимы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для осуществления права на защиту в судебном разбирательстве и права на эффективное средство правовой защиты. </a:t>
            </a:r>
          </a:p>
          <a:p>
            <a:pPr marL="457200" marR="0" lvl="1" indent="0" algn="just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6. Пункты 1 и 2 не применяются к предоставлению услуг, которые строго необходимы для обеспечения доступа к судебным, административным или арбитражным разбирательствам в государстве-члене, а также для признания или приведения в исполнение судебного или арбитражного решения,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вынесенного в государстве-члене,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при условии, что такое предоставление услуг соответствует целям настоящего Регламента и Регламента (ЕС) № 269/2014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.»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4319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C398FA-D6ED-2D45-E794-441862E881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grayscl/>
          </a:blip>
          <a:srcRect r="2459" b="17609"/>
          <a:stretch/>
        </p:blipFill>
        <p:spPr>
          <a:xfrm>
            <a:off x="-5601" y="0"/>
            <a:ext cx="12197601" cy="6858001"/>
          </a:xfrm>
          <a:prstGeom prst="rect">
            <a:avLst/>
          </a:prstGeom>
        </p:spPr>
      </p:pic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11815EA2-FE16-AC48-AE1B-FB5CF1FC9F86}"/>
              </a:ext>
            </a:extLst>
          </p:cNvPr>
          <p:cNvCxnSpPr/>
          <p:nvPr/>
        </p:nvCxnSpPr>
        <p:spPr>
          <a:xfrm>
            <a:off x="0" y="1526601"/>
            <a:ext cx="12192000" cy="0"/>
          </a:xfrm>
          <a:prstGeom prst="line">
            <a:avLst/>
          </a:prstGeom>
          <a:ln w="25400">
            <a:solidFill>
              <a:srgbClr val="D12D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862A4497-4859-424A-99C4-11F5DA920695}"/>
              </a:ext>
            </a:extLst>
          </p:cNvPr>
          <p:cNvSpPr txBox="1"/>
          <p:nvPr/>
        </p:nvSpPr>
        <p:spPr>
          <a:xfrm>
            <a:off x="695325" y="613461"/>
            <a:ext cx="6539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/>
                </a:solidFill>
                <a:latin typeface="Montserrat Medium" pitchFamily="2" charset="0"/>
              </a:defRPr>
            </a:lvl1pPr>
          </a:lstStyle>
          <a:p>
            <a:pPr lvl="0">
              <a:defRPr/>
            </a:pPr>
            <a:r>
              <a:rPr lang="ru-RU" dirty="0">
                <a:solidFill>
                  <a:prstClr val="white"/>
                </a:solidFill>
                <a:latin typeface="Prata" pitchFamily="2" charset="0"/>
              </a:rPr>
              <a:t>Поменяли место арбитража: какие последствия? </a:t>
            </a:r>
          </a:p>
        </p:txBody>
      </p:sp>
      <p:pic>
        <p:nvPicPr>
          <p:cNvPr id="35" name="Рисунок 34" descr="Изображение выглядит как Шрифт, Графика, графический дизайн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A88E05F-6A0E-3240-9558-6177D91B8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2011" y="551121"/>
            <a:ext cx="2014664" cy="3220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D0AE21-EE84-7534-C221-063761DB1C2B}"/>
              </a:ext>
            </a:extLst>
          </p:cNvPr>
          <p:cNvSpPr txBox="1"/>
          <p:nvPr/>
        </p:nvSpPr>
        <p:spPr>
          <a:xfrm>
            <a:off x="695325" y="1851629"/>
            <a:ext cx="10801350" cy="591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r>
              <a:rPr kumimoji="0" lang="ru-RU" sz="16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"/>
                <a:ea typeface="Roboto Light" panose="02000000000000000000" pitchFamily="2" charset="0"/>
                <a:cs typeface="+mn-cs"/>
              </a:rPr>
              <a:t>Статья 28e Ордонанса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: запреты в отношении определенных услуг и программного обеспечения:</a:t>
            </a:r>
          </a:p>
          <a:p>
            <a:pPr marL="457200" marR="0" lvl="1" indent="0" algn="just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«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запрещается предоставлять, прямо или косвенно, архитектурные и инженерные услуги, </a:t>
            </a:r>
            <a:r>
              <a:rPr kumimoji="0" lang="ru-RU" sz="1600" b="1" i="1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юридические </a:t>
            </a:r>
            <a:r>
              <a:rPr kumimoji="0" lang="ru-RU" sz="1600" b="0" i="1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консультационные услуги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и услуги ИТ-консалтинга правительству Российской Федерации или юридическим лицам, предприятиям или организациям, учрежденным в этой стране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».</a:t>
            </a:r>
          </a:p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Запрет не распространяется на услуги, которые необходимы: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Tx/>
              <a:buFontTx/>
              <a:buAutoNum type="alphaLcPeriod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для осуществления прав на защиту в рамках судебного разбирательства или права на эффективное средство правовой защиты;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500"/>
              </a:spcAft>
              <a:buClr>
                <a:prstClr val="white"/>
              </a:buClr>
              <a:buSzTx/>
              <a:buFontTx/>
              <a:buAutoNum type="alphaLcPeriod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для обеспечения доступа к судебным, административным или арбитражным разбирательствам </a:t>
            </a:r>
            <a:r>
              <a:rPr kumimoji="0" lang="ru-RU" sz="16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в </a:t>
            </a:r>
            <a:r>
              <a:rPr kumimoji="0" lang="ru-RU" sz="1600" b="0" i="1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Швейцарии, государстве-члене ЕС или Соединенном Королевстве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, или для признания или приведения в исполнение судебного решения или арбитражного решения, вынесенного в Швейцарии, государстве-члене ЕС или Соединенном Королевстве. 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2742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37348E-7D59-A012-D16A-5AE87655E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5965DA-D168-FC28-1F10-97844CD9C5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grayscl/>
          </a:blip>
          <a:srcRect r="2459" b="17609"/>
          <a:stretch/>
        </p:blipFill>
        <p:spPr>
          <a:xfrm>
            <a:off x="-5601" y="0"/>
            <a:ext cx="12197601" cy="6858001"/>
          </a:xfrm>
          <a:prstGeom prst="rect">
            <a:avLst/>
          </a:prstGeom>
        </p:spPr>
      </p:pic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CA0540FC-8268-6966-162A-44441E8ABA05}"/>
              </a:ext>
            </a:extLst>
          </p:cNvPr>
          <p:cNvCxnSpPr/>
          <p:nvPr/>
        </p:nvCxnSpPr>
        <p:spPr>
          <a:xfrm>
            <a:off x="0" y="1526601"/>
            <a:ext cx="12192000" cy="0"/>
          </a:xfrm>
          <a:prstGeom prst="line">
            <a:avLst/>
          </a:prstGeom>
          <a:ln w="25400">
            <a:solidFill>
              <a:srgbClr val="D12D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BE306010-24CF-9061-6A2D-F49F876956D2}"/>
              </a:ext>
            </a:extLst>
          </p:cNvPr>
          <p:cNvSpPr txBox="1"/>
          <p:nvPr/>
        </p:nvSpPr>
        <p:spPr>
          <a:xfrm>
            <a:off x="695325" y="613461"/>
            <a:ext cx="6539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400">
                <a:solidFill>
                  <a:schemeClr val="bg1"/>
                </a:solidFill>
                <a:latin typeface="Montserrat Mediu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ata" pitchFamily="2" charset="0"/>
                <a:ea typeface="+mn-ea"/>
                <a:cs typeface="+mn-cs"/>
              </a:rPr>
              <a:t>Пример из практики: Швейцария,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rata" pitchFamily="2" charset="0"/>
                <a:ea typeface="+mn-ea"/>
                <a:cs typeface="+mn-cs"/>
              </a:rPr>
              <a:t>горячая новость</a:t>
            </a:r>
          </a:p>
        </p:txBody>
      </p:sp>
      <p:pic>
        <p:nvPicPr>
          <p:cNvPr id="35" name="Рисунок 34" descr="Изображение выглядит как Шрифт, Графика, графический дизайн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AD1DC44-86FF-4C63-8AFA-FCA031A0C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2011" y="551121"/>
            <a:ext cx="2014664" cy="3220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E42517-806D-9BB4-F2C0-01552665A1D3}"/>
              </a:ext>
            </a:extLst>
          </p:cNvPr>
          <p:cNvSpPr txBox="1"/>
          <p:nvPr/>
        </p:nvSpPr>
        <p:spPr>
          <a:xfrm>
            <a:off x="695325" y="1873738"/>
            <a:ext cx="1072473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17 марта 2025 года – Постановление Федерального собрания № 23.4531, предписывающее Федеральному совету внести поправки в статью 28e Ордонанса, чтобы восстановить “обычную деятельность юриста”, т.е. вернуть российским лицам возможность получать юридическую помощь в Швейцарии, в том числе при признании и приведении в исполнение арбитражных решений, вынесенных </a:t>
            </a:r>
            <a:r>
              <a:rPr lang="ru-RU" dirty="0">
                <a:solidFill>
                  <a:srgbClr val="FF0000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за пределами </a:t>
            </a: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Швейцарии, ЕЭЗ и Соединенного Королевства;</a:t>
            </a:r>
          </a:p>
          <a:p>
            <a:pPr marL="285750" indent="-285750" algn="just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Ордонанс до сих пор не поправлен, Постановление не исполнено, но(!)</a:t>
            </a:r>
          </a:p>
          <a:p>
            <a:pPr marL="285750" indent="-285750" algn="just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FF0000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Накануне сегодняшней конференции </a:t>
            </a: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санкционный регулятор (</a:t>
            </a:r>
            <a:r>
              <a:rPr lang="en-US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SECO)</a:t>
            </a:r>
            <a:r>
              <a:rPr lang="ru-RU" dirty="0">
                <a:solidFill>
                  <a:prstClr val="whit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 высказал по нашему частному делу позицию о том, что юристы Швейцарии вправе оказывать помощь по приведению в исполнение арбитражного решения, вынесенного за пределами указанных выше территорий. </a:t>
            </a:r>
          </a:p>
        </p:txBody>
      </p:sp>
    </p:spTree>
    <p:extLst>
      <p:ext uri="{BB962C8B-B14F-4D97-AF65-F5344CB8AC3E}">
        <p14:creationId xmlns:p14="http://schemas.microsoft.com/office/powerpoint/2010/main" val="4117918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0E80217-CB76-A140-9450-CE4D3B2891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grayscl/>
          </a:blip>
          <a:srcRect t="7867" b="7867"/>
          <a:stretch/>
        </p:blipFill>
        <p:spPr>
          <a:xfrm>
            <a:off x="-15689" y="1"/>
            <a:ext cx="12207689" cy="6858000"/>
          </a:xfrm>
          <a:prstGeom prst="rect">
            <a:avLst/>
          </a:prstGeom>
        </p:spPr>
      </p:pic>
      <p:sp>
        <p:nvSpPr>
          <p:cNvPr id="10" name="Объект 2">
            <a:extLst>
              <a:ext uri="{FF2B5EF4-FFF2-40B4-BE49-F238E27FC236}">
                <a16:creationId xmlns:a16="http://schemas.microsoft.com/office/drawing/2014/main" id="{060DEF9E-5CF0-A547-BFD1-4674DDABBE0A}"/>
              </a:ext>
            </a:extLst>
          </p:cNvPr>
          <p:cNvSpPr txBox="1">
            <a:spLocks/>
          </p:cNvSpPr>
          <p:nvPr/>
        </p:nvSpPr>
        <p:spPr>
          <a:xfrm>
            <a:off x="4991894" y="4204144"/>
            <a:ext cx="2208212" cy="2492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1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+7 </a:t>
            </a:r>
            <a:r>
              <a:rPr lang="ru-RU" sz="1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(</a:t>
            </a:r>
            <a:r>
              <a:rPr lang="en-US" sz="1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495</a:t>
            </a:r>
            <a:r>
              <a:rPr lang="ru-RU" sz="1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)</a:t>
            </a:r>
            <a:r>
              <a:rPr lang="en-US" sz="1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374</a:t>
            </a:r>
            <a:r>
              <a:rPr lang="ru-RU" sz="1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-</a:t>
            </a:r>
            <a:r>
              <a:rPr lang="en-US" sz="1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74</a:t>
            </a:r>
            <a:r>
              <a:rPr lang="ru-RU" sz="1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-</a:t>
            </a:r>
            <a:r>
              <a:rPr lang="en-US" sz="1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03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CB623A0F-9B07-264E-A17D-29622ADE9505}"/>
              </a:ext>
            </a:extLst>
          </p:cNvPr>
          <p:cNvSpPr txBox="1">
            <a:spLocks/>
          </p:cNvSpPr>
          <p:nvPr/>
        </p:nvSpPr>
        <p:spPr>
          <a:xfrm>
            <a:off x="4419168" y="3045735"/>
            <a:ext cx="3353663" cy="100437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1800" dirty="0" err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tatyana.neveeva@verba.legal</a:t>
            </a:r>
            <a:endParaRPr lang="ru-RU" sz="1800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marL="0" indent="0" algn="ctr">
              <a:buNone/>
              <a:defRPr/>
            </a:pPr>
            <a:r>
              <a:rPr lang="ru-RU" sz="1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endParaRPr lang="en-US" sz="1800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marL="0" indent="0" algn="ctr">
              <a:buNone/>
              <a:defRPr/>
            </a:pPr>
            <a:r>
              <a:rPr lang="en-US" sz="1800" dirty="0" err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info@verba.legal</a:t>
            </a:r>
            <a:r>
              <a:rPr lang="ru-RU" sz="1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  <a:endParaRPr lang="en-US" sz="1800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9C2D255F-639C-1240-9B5E-89F0D10031B4}"/>
              </a:ext>
            </a:extLst>
          </p:cNvPr>
          <p:cNvSpPr txBox="1">
            <a:spLocks/>
          </p:cNvSpPr>
          <p:nvPr/>
        </p:nvSpPr>
        <p:spPr>
          <a:xfrm>
            <a:off x="4487236" y="4590361"/>
            <a:ext cx="3217529" cy="4985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sz="1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Гоголевский бульвар, д. 11, </a:t>
            </a:r>
            <a:r>
              <a:rPr lang="en-US" sz="1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     </a:t>
            </a:r>
            <a:r>
              <a:rPr lang="ru-RU" sz="1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Москва, 119019</a:t>
            </a:r>
            <a:r>
              <a:rPr lang="en-US" sz="1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</a:t>
            </a:r>
          </a:p>
        </p:txBody>
      </p:sp>
      <p:pic>
        <p:nvPicPr>
          <p:cNvPr id="18" name="Рисунок 17" descr="Изображение выглядит как Шрифт, Графика, графический дизайн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C7626C2-A7F1-7949-8331-0F924CDB2C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4179" y="873125"/>
            <a:ext cx="5343642" cy="854075"/>
          </a:xfrm>
          <a:prstGeom prst="rect">
            <a:avLst/>
          </a:prstGeom>
        </p:spPr>
      </p:pic>
      <p:sp>
        <p:nvSpPr>
          <p:cNvPr id="19" name="TextBox 18">
            <a:hlinkClick r:id="rId6"/>
            <a:extLst>
              <a:ext uri="{FF2B5EF4-FFF2-40B4-BE49-F238E27FC236}">
                <a16:creationId xmlns:a16="http://schemas.microsoft.com/office/drawing/2014/main" id="{D7654266-7380-994E-8C35-F335DDFE72AA}"/>
              </a:ext>
            </a:extLst>
          </p:cNvPr>
          <p:cNvSpPr txBox="1"/>
          <p:nvPr/>
        </p:nvSpPr>
        <p:spPr>
          <a:xfrm>
            <a:off x="4660344" y="5646321"/>
            <a:ext cx="2871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pc="300" dirty="0">
                <a:solidFill>
                  <a:srgbClr val="D12D32"/>
                </a:solidFill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WWW.VERBA.LEGAL</a:t>
            </a:r>
            <a:r>
              <a:rPr lang="ru-RU" sz="1600" spc="300" dirty="0">
                <a:solidFill>
                  <a:srgbClr val="D12D32"/>
                </a:solidFill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endParaRPr lang="en-RU" sz="1600" spc="300">
              <a:solidFill>
                <a:srgbClr val="D12D32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6524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6501</TotalTime>
  <Words>1159</Words>
  <Application>Microsoft Office PowerPoint</Application>
  <PresentationFormat>Широкоэкранный</PresentationFormat>
  <Paragraphs>74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Roboto Light</vt:lpstr>
      <vt:lpstr>Calibri</vt:lpstr>
      <vt:lpstr>Roboto </vt:lpstr>
      <vt:lpstr>Calibri Light</vt:lpstr>
      <vt:lpstr>Prata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Microsoft Office User</dc:creator>
  <cp:keywords/>
  <dc:description/>
  <cp:lastModifiedBy> </cp:lastModifiedBy>
  <cp:revision>196</cp:revision>
  <cp:lastPrinted>2025-10-16T07:36:04Z</cp:lastPrinted>
  <dcterms:created xsi:type="dcterms:W3CDTF">2023-07-31T18:59:17Z</dcterms:created>
  <dcterms:modified xsi:type="dcterms:W3CDTF">2026-09-17T08:41:16Z</dcterms:modified>
  <cp:category/>
</cp:coreProperties>
</file>