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9" r:id="rId3"/>
    <p:sldId id="261" r:id="rId4"/>
    <p:sldId id="264" r:id="rId5"/>
    <p:sldId id="265" r:id="rId6"/>
    <p:sldId id="266" r:id="rId7"/>
    <p:sldId id="280" r:id="rId8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3" roundtripDataSignature="AMtx7mg6HozOjWVmyewhcqPkFQcRe6nzE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F6BDFA2-8781-4E67-A7E5-7B8A40CC5E98}">
  <a:tblStyle styleId="{1F6BDFA2-8781-4E67-A7E5-7B8A40CC5E98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60"/>
    <p:restoredTop sz="94668"/>
  </p:normalViewPr>
  <p:slideViewPr>
    <p:cSldViewPr snapToGrid="0">
      <p:cViewPr varScale="1">
        <p:scale>
          <a:sx n="82" d="100"/>
          <a:sy n="82" d="100"/>
        </p:scale>
        <p:origin x="432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33" Type="http://customschemas.google.com/relationships/presentationmetadata" Target="meta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36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" name="Google Shape;27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" name="Google Shape;30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4" name="Google Shape;35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3" name="Google Shape;773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3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3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3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3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3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3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3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3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3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3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3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3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3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3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4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4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4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4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4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4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4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4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4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4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4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4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4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3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3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3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3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2A230A"/>
              </a:gs>
              <a:gs pos="62000">
                <a:srgbClr val="0A0A0A"/>
              </a:gs>
              <a:gs pos="100000">
                <a:srgbClr val="0A0A0A"/>
              </a:gs>
            </a:gsLst>
            <a:lin ang="27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Beeline Sans" panose="020B0500040202020204" pitchFamily="34" charset="-52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"/>
          <p:cNvSpPr txBox="1"/>
          <p:nvPr/>
        </p:nvSpPr>
        <p:spPr>
          <a:xfrm>
            <a:off x="685800" y="1447800"/>
            <a:ext cx="8572500" cy="144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650" b="1" i="0" dirty="0">
                <a:solidFill>
                  <a:srgbClr val="FFFFFF"/>
                </a:solidFill>
                <a:latin typeface="Beeline Sans" panose="020B0500040202020204" pitchFamily="34" charset="-52"/>
                <a:sym typeface="Arial"/>
              </a:rPr>
              <a:t>ИИ-</a:t>
            </a:r>
            <a:r>
              <a:rPr lang="en-US" sz="4650" b="1" i="0" dirty="0" err="1">
                <a:solidFill>
                  <a:srgbClr val="FFFFFF"/>
                </a:solidFill>
                <a:latin typeface="Beeline Sans" panose="020B0500040202020204" pitchFamily="34" charset="-52"/>
                <a:sym typeface="Arial"/>
              </a:rPr>
              <a:t>агенты</a:t>
            </a:r>
            <a:endParaRPr dirty="0">
              <a:latin typeface="Beeline Sans" panose="020B0500040202020204" pitchFamily="34" charset="-52"/>
            </a:endParaRPr>
          </a:p>
          <a:p>
            <a: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650" b="1" i="0" dirty="0" err="1">
                <a:solidFill>
                  <a:srgbClr val="FFFFFF"/>
                </a:solidFill>
                <a:latin typeface="Beeline Sans" panose="020B0500040202020204" pitchFamily="34" charset="-52"/>
                <a:sym typeface="Arial"/>
              </a:rPr>
              <a:t>для</a:t>
            </a:r>
            <a:r>
              <a:rPr lang="en-US" sz="4650" b="1" i="0" dirty="0">
                <a:solidFill>
                  <a:srgbClr val="FFFFFF"/>
                </a:solidFill>
                <a:latin typeface="Beeline Sans" panose="020B0500040202020204" pitchFamily="34" charset="-52"/>
                <a:sym typeface="Arial"/>
              </a:rPr>
              <a:t> </a:t>
            </a:r>
            <a:r>
              <a:rPr lang="en-US" sz="4650" b="1" i="0" dirty="0" err="1">
                <a:solidFill>
                  <a:srgbClr val="FFCC00"/>
                </a:solidFill>
                <a:latin typeface="Beeline Sans" panose="020B0500040202020204" pitchFamily="34" charset="-52"/>
                <a:sym typeface="Arial"/>
              </a:rPr>
              <a:t>бизнеса</a:t>
            </a:r>
            <a:endParaRPr dirty="0">
              <a:latin typeface="Beeline Sans" panose="020B0500040202020204" pitchFamily="34" charset="-52"/>
            </a:endParaRPr>
          </a:p>
        </p:txBody>
      </p:sp>
      <p:sp>
        <p:nvSpPr>
          <p:cNvPr id="98" name="Google Shape;98;p1"/>
          <p:cNvSpPr/>
          <p:nvPr/>
        </p:nvSpPr>
        <p:spPr>
          <a:xfrm>
            <a:off x="685800" y="5605475"/>
            <a:ext cx="8477400" cy="9600"/>
          </a:xfrm>
          <a:prstGeom prst="rect">
            <a:avLst/>
          </a:prstGeom>
          <a:solidFill>
            <a:srgbClr val="26263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Beeline Sans" panose="020B0500040202020204" pitchFamily="34" charset="-52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1"/>
          <p:cNvSpPr txBox="1"/>
          <p:nvPr/>
        </p:nvSpPr>
        <p:spPr>
          <a:xfrm>
            <a:off x="685800" y="5877737"/>
            <a:ext cx="2552700" cy="2096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90" b="1" i="0" dirty="0" err="1">
                <a:solidFill>
                  <a:srgbClr val="FFFFFF"/>
                </a:solidFill>
                <a:latin typeface="Beeline Sans" panose="020B0500040202020204" pitchFamily="34" charset="-52"/>
                <a:sym typeface="Arial"/>
              </a:rPr>
              <a:t>Реестр</a:t>
            </a:r>
            <a:r>
              <a:rPr lang="en-US" sz="1090" b="1" i="0" dirty="0">
                <a:solidFill>
                  <a:srgbClr val="FFFFFF"/>
                </a:solidFill>
                <a:latin typeface="Beeline Sans" panose="020B0500040202020204" pitchFamily="34" charset="-52"/>
                <a:sym typeface="Arial"/>
              </a:rPr>
              <a:t> </a:t>
            </a:r>
            <a:r>
              <a:rPr lang="en-US" sz="1090" b="1" i="0" dirty="0" err="1">
                <a:solidFill>
                  <a:srgbClr val="FFFFFF"/>
                </a:solidFill>
                <a:latin typeface="Beeline Sans" panose="020B0500040202020204" pitchFamily="34" charset="-52"/>
                <a:sym typeface="Arial"/>
              </a:rPr>
              <a:t>российского</a:t>
            </a:r>
            <a:r>
              <a:rPr lang="en-US" sz="1090" b="1" i="0" dirty="0">
                <a:solidFill>
                  <a:srgbClr val="FFFFFF"/>
                </a:solidFill>
                <a:latin typeface="Beeline Sans" panose="020B0500040202020204" pitchFamily="34" charset="-52"/>
                <a:sym typeface="Arial"/>
              </a:rPr>
              <a:t> ПО № 29026</a:t>
            </a:r>
            <a:endParaRPr dirty="0">
              <a:latin typeface="Beeline Sans" panose="020B0500040202020204" pitchFamily="34" charset="-52"/>
            </a:endParaRPr>
          </a:p>
        </p:txBody>
      </p:sp>
      <p:sp>
        <p:nvSpPr>
          <p:cNvPr id="102" name="Google Shape;102;p1"/>
          <p:cNvSpPr txBox="1"/>
          <p:nvPr/>
        </p:nvSpPr>
        <p:spPr>
          <a:xfrm>
            <a:off x="685800" y="6121337"/>
            <a:ext cx="2552700" cy="173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>
                <a:solidFill>
                  <a:srgbClr val="6E6E78"/>
                </a:solidFill>
                <a:latin typeface="Beeline Sans" panose="020B0500040202020204" pitchFamily="34" charset="-52"/>
                <a:sym typeface="Arial"/>
              </a:rPr>
              <a:t>от 31.07.2025</a:t>
            </a:r>
            <a:endParaRPr>
              <a:latin typeface="Beeline Sans" panose="020B0500040202020204" pitchFamily="34" charset="-5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0101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Beeline Sans" panose="020B0500040202020204" pitchFamily="34" charset="-52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4"/>
          <p:cNvSpPr/>
          <p:nvPr/>
        </p:nvSpPr>
        <p:spPr>
          <a:xfrm>
            <a:off x="479725" y="806212"/>
            <a:ext cx="2435400" cy="228600"/>
          </a:xfrm>
          <a:prstGeom prst="roundRect">
            <a:avLst>
              <a:gd name="adj" fmla="val 50000"/>
            </a:avLst>
          </a:prstGeom>
          <a:solidFill>
            <a:srgbClr val="FFCC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Beeline Sans" panose="020B0500040202020204" pitchFamily="34" charset="-52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4"/>
          <p:cNvSpPr txBox="1"/>
          <p:nvPr/>
        </p:nvSpPr>
        <p:spPr>
          <a:xfrm>
            <a:off x="613075" y="848377"/>
            <a:ext cx="2168700" cy="1442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50" b="1" i="0">
                <a:solidFill>
                  <a:srgbClr val="0A0A0A"/>
                </a:solidFill>
                <a:latin typeface="Beeline Sans" panose="020B0500040202020204" pitchFamily="34" charset="-52"/>
                <a:sym typeface="Arial"/>
              </a:rPr>
              <a:t>ЧТО ТАКОЕ «ИИ-АГЕНТЫ ДЛЯ БИЗНЕСА»</a:t>
            </a:r>
            <a:endParaRPr>
              <a:latin typeface="Beeline Sans" panose="020B0500040202020204" pitchFamily="34" charset="-52"/>
            </a:endParaRPr>
          </a:p>
        </p:txBody>
      </p:sp>
      <p:sp>
        <p:nvSpPr>
          <p:cNvPr id="151" name="Google Shape;151;p4"/>
          <p:cNvSpPr txBox="1"/>
          <p:nvPr/>
        </p:nvSpPr>
        <p:spPr>
          <a:xfrm>
            <a:off x="479725" y="1168162"/>
            <a:ext cx="10820400" cy="4893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dirty="0" err="1">
                <a:solidFill>
                  <a:srgbClr val="FFFFFF"/>
                </a:solidFill>
                <a:latin typeface="Beeline Sans" panose="020B0500040202020204" pitchFamily="34" charset="-52"/>
                <a:sym typeface="Arial"/>
              </a:rPr>
              <a:t>Корпоративный</a:t>
            </a:r>
            <a:r>
              <a:rPr lang="en-US" sz="3000" b="1" i="0" dirty="0">
                <a:solidFill>
                  <a:srgbClr val="FFFFFF"/>
                </a:solidFill>
                <a:latin typeface="Beeline Sans" panose="020B0500040202020204" pitchFamily="34" charset="-52"/>
                <a:sym typeface="Arial"/>
              </a:rPr>
              <a:t> </a:t>
            </a:r>
            <a:r>
              <a:rPr lang="en-US" sz="3000" b="1" i="0" dirty="0" err="1">
                <a:solidFill>
                  <a:srgbClr val="FFFFFF"/>
                </a:solidFill>
                <a:latin typeface="Beeline Sans" panose="020B0500040202020204" pitchFamily="34" charset="-52"/>
                <a:sym typeface="Arial"/>
              </a:rPr>
              <a:t>мозг</a:t>
            </a:r>
            <a:r>
              <a:rPr lang="en-US" sz="3000" b="1" i="0" dirty="0">
                <a:solidFill>
                  <a:srgbClr val="FFFFFF"/>
                </a:solidFill>
                <a:latin typeface="Beeline Sans" panose="020B0500040202020204" pitchFamily="34" charset="-52"/>
                <a:sym typeface="Arial"/>
              </a:rPr>
              <a:t> </a:t>
            </a:r>
            <a:r>
              <a:rPr lang="en-US" sz="3000" b="1" i="0" dirty="0" err="1">
                <a:solidFill>
                  <a:srgbClr val="FFFFFF"/>
                </a:solidFill>
                <a:latin typeface="Beeline Sans" panose="020B0500040202020204" pitchFamily="34" charset="-52"/>
                <a:sym typeface="Arial"/>
              </a:rPr>
              <a:t>компании</a:t>
            </a:r>
            <a:endParaRPr dirty="0">
              <a:latin typeface="Beeline Sans" panose="020B0500040202020204" pitchFamily="34" charset="-52"/>
            </a:endParaRPr>
          </a:p>
        </p:txBody>
      </p:sp>
      <p:sp>
        <p:nvSpPr>
          <p:cNvPr id="152" name="Google Shape;152;p4"/>
          <p:cNvSpPr/>
          <p:nvPr/>
        </p:nvSpPr>
        <p:spPr>
          <a:xfrm>
            <a:off x="479725" y="1896350"/>
            <a:ext cx="3505200" cy="1391100"/>
          </a:xfrm>
          <a:prstGeom prst="roundRect">
            <a:avLst>
              <a:gd name="adj" fmla="val 10526"/>
            </a:avLst>
          </a:prstGeom>
          <a:solidFill>
            <a:srgbClr val="15151A"/>
          </a:solidFill>
          <a:ln w="9525" cap="flat" cmpd="sng">
            <a:solidFill>
              <a:srgbClr val="26263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Beeline Sans" panose="020B0500040202020204" pitchFamily="34" charset="-52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4"/>
          <p:cNvSpPr txBox="1"/>
          <p:nvPr/>
        </p:nvSpPr>
        <p:spPr>
          <a:xfrm>
            <a:off x="670225" y="2030162"/>
            <a:ext cx="3124200" cy="157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19" b="1" i="0">
                <a:solidFill>
                  <a:srgbClr val="FFCC00"/>
                </a:solidFill>
                <a:latin typeface="Beeline Sans" panose="020B0500040202020204" pitchFamily="34" charset="-52"/>
                <a:sym typeface="Arial"/>
              </a:rPr>
              <a:t>01</a:t>
            </a:r>
            <a:endParaRPr>
              <a:latin typeface="Beeline Sans" panose="020B0500040202020204" pitchFamily="34" charset="-52"/>
            </a:endParaRPr>
          </a:p>
        </p:txBody>
      </p:sp>
      <p:sp>
        <p:nvSpPr>
          <p:cNvPr id="154" name="Google Shape;154;p4"/>
          <p:cNvSpPr txBox="1"/>
          <p:nvPr/>
        </p:nvSpPr>
        <p:spPr>
          <a:xfrm>
            <a:off x="670225" y="2201612"/>
            <a:ext cx="3124200" cy="251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0" b="1" i="0">
                <a:solidFill>
                  <a:srgbClr val="FFFFFF"/>
                </a:solidFill>
                <a:latin typeface="Beeline Sans" panose="020B0500040202020204" pitchFamily="34" charset="-52"/>
                <a:sym typeface="Arial"/>
              </a:rPr>
              <a:t>Корпоративный мозг</a:t>
            </a:r>
            <a:endParaRPr>
              <a:latin typeface="Beeline Sans" panose="020B0500040202020204" pitchFamily="34" charset="-52"/>
            </a:endParaRPr>
          </a:p>
        </p:txBody>
      </p:sp>
      <p:sp>
        <p:nvSpPr>
          <p:cNvPr id="155" name="Google Shape;155;p4"/>
          <p:cNvSpPr txBox="1"/>
          <p:nvPr/>
        </p:nvSpPr>
        <p:spPr>
          <a:xfrm>
            <a:off x="670225" y="2487362"/>
            <a:ext cx="3124200" cy="702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Единая точка доступа к знаниям компании — повышает продуктивность сотрудников и управленческого звена всех уровней.</a:t>
            </a:r>
            <a:endParaRPr>
              <a:latin typeface="Beeline Sans" panose="020B0500040202020204" pitchFamily="34" charset="-52"/>
            </a:endParaRPr>
          </a:p>
        </p:txBody>
      </p:sp>
      <p:sp>
        <p:nvSpPr>
          <p:cNvPr id="156" name="Google Shape;156;p4"/>
          <p:cNvSpPr/>
          <p:nvPr/>
        </p:nvSpPr>
        <p:spPr>
          <a:xfrm>
            <a:off x="479725" y="3398050"/>
            <a:ext cx="3505200" cy="1391100"/>
          </a:xfrm>
          <a:prstGeom prst="roundRect">
            <a:avLst>
              <a:gd name="adj" fmla="val 10526"/>
            </a:avLst>
          </a:prstGeom>
          <a:solidFill>
            <a:srgbClr val="15151A"/>
          </a:solidFill>
          <a:ln w="9525" cap="flat" cmpd="sng">
            <a:solidFill>
              <a:srgbClr val="26263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Beeline Sans" panose="020B0500040202020204" pitchFamily="34" charset="-52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4"/>
          <p:cNvSpPr txBox="1"/>
          <p:nvPr/>
        </p:nvSpPr>
        <p:spPr>
          <a:xfrm>
            <a:off x="670225" y="3531862"/>
            <a:ext cx="3124200" cy="157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19" b="1" i="0">
                <a:solidFill>
                  <a:srgbClr val="FFCC00"/>
                </a:solidFill>
                <a:latin typeface="Beeline Sans" panose="020B0500040202020204" pitchFamily="34" charset="-52"/>
                <a:sym typeface="Arial"/>
              </a:rPr>
              <a:t>02</a:t>
            </a:r>
            <a:endParaRPr>
              <a:latin typeface="Beeline Sans" panose="020B0500040202020204" pitchFamily="34" charset="-52"/>
            </a:endParaRPr>
          </a:p>
        </p:txBody>
      </p:sp>
      <p:sp>
        <p:nvSpPr>
          <p:cNvPr id="158" name="Google Shape;158;p4"/>
          <p:cNvSpPr txBox="1"/>
          <p:nvPr/>
        </p:nvSpPr>
        <p:spPr>
          <a:xfrm>
            <a:off x="860725" y="3566653"/>
            <a:ext cx="3124200" cy="251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0" b="1" i="0" dirty="0" err="1">
                <a:solidFill>
                  <a:srgbClr val="FFFFFF"/>
                </a:solidFill>
                <a:latin typeface="Beeline Sans" panose="020B0500040202020204" pitchFamily="34" charset="-52"/>
                <a:sym typeface="Arial"/>
              </a:rPr>
              <a:t>Фундамент</a:t>
            </a:r>
            <a:r>
              <a:rPr lang="en-US" sz="1420" b="1" i="0" dirty="0">
                <a:solidFill>
                  <a:srgbClr val="FFFFFF"/>
                </a:solidFill>
                <a:latin typeface="Beeline Sans" panose="020B0500040202020204" pitchFamily="34" charset="-52"/>
                <a:sym typeface="Arial"/>
              </a:rPr>
              <a:t> </a:t>
            </a:r>
            <a:r>
              <a:rPr lang="en-US" sz="1420" b="1" i="0" dirty="0" err="1">
                <a:solidFill>
                  <a:srgbClr val="FFFFFF"/>
                </a:solidFill>
                <a:latin typeface="Beeline Sans" panose="020B0500040202020204" pitchFamily="34" charset="-52"/>
                <a:sym typeface="Arial"/>
              </a:rPr>
              <a:t>для</a:t>
            </a:r>
            <a:r>
              <a:rPr lang="en-US" sz="1420" b="1" i="0" dirty="0">
                <a:solidFill>
                  <a:srgbClr val="FFFFFF"/>
                </a:solidFill>
                <a:latin typeface="Beeline Sans" panose="020B0500040202020204" pitchFamily="34" charset="-52"/>
                <a:sym typeface="Arial"/>
              </a:rPr>
              <a:t> ИИ-</a:t>
            </a:r>
            <a:r>
              <a:rPr lang="en-US" sz="1420" b="1" i="0" dirty="0" err="1">
                <a:solidFill>
                  <a:srgbClr val="FFFFFF"/>
                </a:solidFill>
                <a:latin typeface="Beeline Sans" panose="020B0500040202020204" pitchFamily="34" charset="-52"/>
                <a:sym typeface="Arial"/>
              </a:rPr>
              <a:t>автоматизации</a:t>
            </a:r>
            <a:endParaRPr dirty="0">
              <a:latin typeface="Beeline Sans" panose="020B0500040202020204" pitchFamily="34" charset="-52"/>
            </a:endParaRPr>
          </a:p>
        </p:txBody>
      </p:sp>
      <p:sp>
        <p:nvSpPr>
          <p:cNvPr id="159" name="Google Shape;159;p4"/>
          <p:cNvSpPr txBox="1"/>
          <p:nvPr/>
        </p:nvSpPr>
        <p:spPr>
          <a:xfrm>
            <a:off x="670225" y="3989062"/>
            <a:ext cx="3124200" cy="702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Структурированные знания критичны для сквозных бизнес-сценариев: именно они дают значительный экономический эффект.</a:t>
            </a:r>
            <a:endParaRPr>
              <a:latin typeface="Beeline Sans" panose="020B0500040202020204" pitchFamily="34" charset="-52"/>
            </a:endParaRPr>
          </a:p>
        </p:txBody>
      </p:sp>
      <p:sp>
        <p:nvSpPr>
          <p:cNvPr id="160" name="Google Shape;160;p4"/>
          <p:cNvSpPr/>
          <p:nvPr/>
        </p:nvSpPr>
        <p:spPr>
          <a:xfrm>
            <a:off x="479725" y="4899875"/>
            <a:ext cx="3505200" cy="1391100"/>
          </a:xfrm>
          <a:prstGeom prst="roundRect">
            <a:avLst>
              <a:gd name="adj" fmla="val 10526"/>
            </a:avLst>
          </a:prstGeom>
          <a:solidFill>
            <a:srgbClr val="15151A"/>
          </a:solidFill>
          <a:ln w="9525" cap="flat" cmpd="sng">
            <a:solidFill>
              <a:srgbClr val="26263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Beeline Sans" panose="020B0500040202020204" pitchFamily="34" charset="-52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4"/>
          <p:cNvSpPr txBox="1"/>
          <p:nvPr/>
        </p:nvSpPr>
        <p:spPr>
          <a:xfrm>
            <a:off x="670225" y="5033562"/>
            <a:ext cx="3124200" cy="157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19" b="1" i="0">
                <a:solidFill>
                  <a:srgbClr val="FFCC00"/>
                </a:solidFill>
                <a:latin typeface="Beeline Sans" panose="020B0500040202020204" pitchFamily="34" charset="-52"/>
                <a:sym typeface="Arial"/>
              </a:rPr>
              <a:t>03</a:t>
            </a:r>
            <a:endParaRPr>
              <a:latin typeface="Beeline Sans" panose="020B0500040202020204" pitchFamily="34" charset="-52"/>
            </a:endParaRPr>
          </a:p>
        </p:txBody>
      </p:sp>
      <p:sp>
        <p:nvSpPr>
          <p:cNvPr id="162" name="Google Shape;162;p4"/>
          <p:cNvSpPr txBox="1"/>
          <p:nvPr/>
        </p:nvSpPr>
        <p:spPr>
          <a:xfrm>
            <a:off x="670225" y="5205012"/>
            <a:ext cx="3124200" cy="251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0" b="1" i="0">
                <a:solidFill>
                  <a:srgbClr val="FFFFFF"/>
                </a:solidFill>
                <a:latin typeface="Beeline Sans" panose="020B0500040202020204" pitchFamily="34" charset="-52"/>
                <a:sym typeface="Arial"/>
              </a:rPr>
              <a:t>Self-service для сотрудников</a:t>
            </a:r>
            <a:endParaRPr>
              <a:latin typeface="Beeline Sans" panose="020B0500040202020204" pitchFamily="34" charset="-52"/>
            </a:endParaRPr>
          </a:p>
        </p:txBody>
      </p:sp>
      <p:sp>
        <p:nvSpPr>
          <p:cNvPr id="163" name="Google Shape;163;p4"/>
          <p:cNvSpPr txBox="1"/>
          <p:nvPr/>
        </p:nvSpPr>
        <p:spPr>
          <a:xfrm>
            <a:off x="670225" y="5490762"/>
            <a:ext cx="3124200" cy="702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Любой сотрудник получает ИИ-поиск и ИИ-агентов — из веб-интерфейса, мессенджера или внутренней системы, с учётом прав доступа.</a:t>
            </a:r>
            <a:endParaRPr>
              <a:latin typeface="Beeline Sans" panose="020B0500040202020204" pitchFamily="34" charset="-52"/>
            </a:endParaRPr>
          </a:p>
        </p:txBody>
      </p:sp>
      <p:pic>
        <p:nvPicPr>
          <p:cNvPr id="164" name="Google Shape;164;p4" title="Screenshot 2026-08-05 at 21.16.32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34300" y="1812550"/>
            <a:ext cx="7771325" cy="4682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A0A0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Beeline Sans" panose="020B0500040202020204" pitchFamily="34" charset="-52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7"/>
          <p:cNvSpPr txBox="1"/>
          <p:nvPr/>
        </p:nvSpPr>
        <p:spPr>
          <a:xfrm>
            <a:off x="685800" y="883575"/>
            <a:ext cx="10820400" cy="4893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>
                <a:solidFill>
                  <a:srgbClr val="FFFFFF"/>
                </a:solidFill>
                <a:latin typeface="Beeline Sans" panose="020B0500040202020204" pitchFamily="34" charset="-52"/>
                <a:sym typeface="Arial"/>
              </a:rPr>
              <a:t>Гибкий подход и соответствие требованиям</a:t>
            </a:r>
            <a:endParaRPr>
              <a:latin typeface="Beeline Sans" panose="020B0500040202020204" pitchFamily="34" charset="-52"/>
            </a:endParaRPr>
          </a:p>
        </p:txBody>
      </p:sp>
      <p:sp>
        <p:nvSpPr>
          <p:cNvPr id="205" name="Google Shape;205;p7"/>
          <p:cNvSpPr/>
          <p:nvPr/>
        </p:nvSpPr>
        <p:spPr>
          <a:xfrm>
            <a:off x="685800" y="1828800"/>
            <a:ext cx="3505200" cy="1638300"/>
          </a:xfrm>
          <a:prstGeom prst="roundRect">
            <a:avLst>
              <a:gd name="adj" fmla="val 9302"/>
            </a:avLst>
          </a:prstGeom>
          <a:solidFill>
            <a:srgbClr val="15151A"/>
          </a:solidFill>
          <a:ln w="9525" cap="flat" cmpd="sng">
            <a:solidFill>
              <a:srgbClr val="26263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Beeline Sans" panose="020B0500040202020204" pitchFamily="34" charset="-52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7"/>
          <p:cNvSpPr txBox="1"/>
          <p:nvPr/>
        </p:nvSpPr>
        <p:spPr>
          <a:xfrm>
            <a:off x="876300" y="2019300"/>
            <a:ext cx="3124200" cy="2123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>
                <a:solidFill>
                  <a:srgbClr val="FFCC00"/>
                </a:solidFill>
                <a:latin typeface="Beeline Sans" panose="020B0500040202020204" pitchFamily="34" charset="-52"/>
                <a:sym typeface="Arial"/>
              </a:rPr>
              <a:t>Развёртывание на вашей инфраструктуре</a:t>
            </a:r>
            <a:endParaRPr sz="1200">
              <a:latin typeface="Beeline Sans" panose="020B0500040202020204" pitchFamily="34" charset="-52"/>
            </a:endParaRPr>
          </a:p>
        </p:txBody>
      </p:sp>
      <p:sp>
        <p:nvSpPr>
          <p:cNvPr id="207" name="Google Shape;207;p7"/>
          <p:cNvSpPr txBox="1"/>
          <p:nvPr/>
        </p:nvSpPr>
        <p:spPr>
          <a:xfrm>
            <a:off x="876300" y="2305050"/>
            <a:ext cx="3124200" cy="1071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dirty="0" err="1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Все</a:t>
            </a:r>
            <a:r>
              <a:rPr lang="en-US" sz="1200" b="0" i="0" dirty="0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 </a:t>
            </a:r>
            <a:r>
              <a:rPr lang="en-US" sz="1200" b="0" i="0" dirty="0" err="1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модули</a:t>
            </a:r>
            <a:r>
              <a:rPr lang="en-US" sz="1200" b="0" i="0" dirty="0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 </a:t>
            </a:r>
            <a:r>
              <a:rPr lang="en-US" sz="1200" b="0" i="0" dirty="0" err="1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разворачиваются</a:t>
            </a:r>
            <a:r>
              <a:rPr lang="en-US" sz="1200" b="0" i="0" dirty="0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 </a:t>
            </a:r>
            <a:r>
              <a:rPr lang="en-US" sz="1200" b="1" i="0" dirty="0" err="1">
                <a:solidFill>
                  <a:srgbClr val="FFCC00"/>
                </a:solidFill>
                <a:latin typeface="Beeline Sans" panose="020B0500040202020204" pitchFamily="34" charset="-52"/>
                <a:sym typeface="Arial"/>
              </a:rPr>
              <a:t>в</a:t>
            </a:r>
            <a:r>
              <a:rPr lang="en-US" sz="1200" b="1" i="0" dirty="0">
                <a:solidFill>
                  <a:srgbClr val="FFCC00"/>
                </a:solidFill>
                <a:latin typeface="Beeline Sans" panose="020B0500040202020204" pitchFamily="34" charset="-52"/>
                <a:sym typeface="Arial"/>
              </a:rPr>
              <a:t> ИТ-</a:t>
            </a:r>
            <a:r>
              <a:rPr lang="en-US" sz="1200" b="1" i="0" dirty="0" err="1">
                <a:solidFill>
                  <a:srgbClr val="FFCC00"/>
                </a:solidFill>
                <a:latin typeface="Beeline Sans" panose="020B0500040202020204" pitchFamily="34" charset="-52"/>
                <a:sym typeface="Arial"/>
              </a:rPr>
              <a:t>контуре</a:t>
            </a:r>
            <a:r>
              <a:rPr lang="en-US" sz="1200" b="1" i="0" dirty="0">
                <a:solidFill>
                  <a:srgbClr val="FFCC00"/>
                </a:solidFill>
                <a:latin typeface="Beeline Sans" panose="020B0500040202020204" pitchFamily="34" charset="-52"/>
                <a:sym typeface="Arial"/>
              </a:rPr>
              <a:t> </a:t>
            </a:r>
            <a:r>
              <a:rPr lang="en-US" sz="1200" b="0" i="0" dirty="0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— on-premise </a:t>
            </a:r>
            <a:r>
              <a:rPr lang="en-US" sz="1200" b="0" i="0" dirty="0" err="1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или</a:t>
            </a:r>
            <a:r>
              <a:rPr lang="en-US" sz="1200" b="0" i="0" dirty="0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 </a:t>
            </a:r>
            <a:r>
              <a:rPr lang="en-US" sz="1200" b="0" i="0" dirty="0" err="1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ваш</a:t>
            </a:r>
            <a:r>
              <a:rPr lang="en-US" sz="1200" b="0" i="0" dirty="0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 private cloud. </a:t>
            </a:r>
            <a:r>
              <a:rPr lang="en-US" sz="1200" b="0" i="0" dirty="0" err="1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Вычислительные</a:t>
            </a:r>
            <a:r>
              <a:rPr lang="en-US" sz="1200" b="0" i="0" dirty="0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 </a:t>
            </a:r>
            <a:r>
              <a:rPr lang="en-US" sz="1200" b="0" i="0" dirty="0" err="1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мощности</a:t>
            </a:r>
            <a:r>
              <a:rPr lang="en-US" sz="1200" b="0" i="0" dirty="0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 </a:t>
            </a:r>
            <a:r>
              <a:rPr lang="en-US" sz="1200" b="0" i="0" dirty="0" err="1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предоставляет</a:t>
            </a:r>
            <a:r>
              <a:rPr lang="en-US" sz="1200" b="0" i="0" dirty="0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 </a:t>
            </a:r>
            <a:r>
              <a:rPr lang="en-US" sz="1200" b="0" i="0" dirty="0" err="1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заказчик</a:t>
            </a:r>
            <a:r>
              <a:rPr lang="en-US" sz="1200" b="0" i="0" dirty="0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. LLM-</a:t>
            </a:r>
            <a:r>
              <a:rPr lang="en-US" sz="1200" b="0" i="0" dirty="0" err="1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агностик</a:t>
            </a:r>
            <a:r>
              <a:rPr lang="en-US" sz="1200" b="0" i="0" dirty="0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, </a:t>
            </a:r>
            <a:r>
              <a:rPr lang="en-US" sz="1200" b="0" i="0" dirty="0" err="1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мульти-модель</a:t>
            </a:r>
            <a:r>
              <a:rPr lang="en-US" sz="1200" b="0" i="0" dirty="0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.</a:t>
            </a:r>
            <a:endParaRPr sz="1200" dirty="0">
              <a:latin typeface="Beeline Sans" panose="020B0500040202020204" pitchFamily="34" charset="-52"/>
            </a:endParaRPr>
          </a:p>
        </p:txBody>
      </p:sp>
      <p:sp>
        <p:nvSpPr>
          <p:cNvPr id="208" name="Google Shape;208;p7"/>
          <p:cNvSpPr/>
          <p:nvPr/>
        </p:nvSpPr>
        <p:spPr>
          <a:xfrm>
            <a:off x="4343400" y="1828800"/>
            <a:ext cx="3505200" cy="1638300"/>
          </a:xfrm>
          <a:prstGeom prst="roundRect">
            <a:avLst>
              <a:gd name="adj" fmla="val 9302"/>
            </a:avLst>
          </a:prstGeom>
          <a:solidFill>
            <a:srgbClr val="15151A"/>
          </a:solidFill>
          <a:ln w="9525" cap="flat" cmpd="sng">
            <a:solidFill>
              <a:srgbClr val="26263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Beeline Sans" panose="020B0500040202020204" pitchFamily="34" charset="-52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7"/>
          <p:cNvSpPr txBox="1"/>
          <p:nvPr/>
        </p:nvSpPr>
        <p:spPr>
          <a:xfrm>
            <a:off x="4533900" y="2019300"/>
            <a:ext cx="3124200" cy="2123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>
                <a:solidFill>
                  <a:srgbClr val="FFCC00"/>
                </a:solidFill>
                <a:latin typeface="Beeline Sans" panose="020B0500040202020204" pitchFamily="34" charset="-52"/>
                <a:sym typeface="Arial"/>
              </a:rPr>
              <a:t>Соответствие законам</a:t>
            </a:r>
            <a:endParaRPr sz="1200">
              <a:latin typeface="Beeline Sans" panose="020B0500040202020204" pitchFamily="34" charset="-52"/>
            </a:endParaRPr>
          </a:p>
        </p:txBody>
      </p:sp>
      <p:sp>
        <p:nvSpPr>
          <p:cNvPr id="210" name="Google Shape;210;p7"/>
          <p:cNvSpPr txBox="1"/>
          <p:nvPr/>
        </p:nvSpPr>
        <p:spPr>
          <a:xfrm>
            <a:off x="4533900" y="2305050"/>
            <a:ext cx="3124200" cy="1071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Хранение данных и коммерческой тайны внутри контура системы — без передачи во внешние облака. Поддержка требований 152-ФЗ и 98-ФЗ.</a:t>
            </a:r>
            <a:endParaRPr sz="1200">
              <a:latin typeface="Beeline Sans" panose="020B0500040202020204" pitchFamily="34" charset="-52"/>
            </a:endParaRPr>
          </a:p>
        </p:txBody>
      </p:sp>
      <p:sp>
        <p:nvSpPr>
          <p:cNvPr id="211" name="Google Shape;211;p7"/>
          <p:cNvSpPr/>
          <p:nvPr/>
        </p:nvSpPr>
        <p:spPr>
          <a:xfrm>
            <a:off x="8001000" y="1828800"/>
            <a:ext cx="3505200" cy="1638300"/>
          </a:xfrm>
          <a:prstGeom prst="roundRect">
            <a:avLst>
              <a:gd name="adj" fmla="val 9302"/>
            </a:avLst>
          </a:prstGeom>
          <a:solidFill>
            <a:srgbClr val="15151A"/>
          </a:solidFill>
          <a:ln w="9525" cap="flat" cmpd="sng">
            <a:solidFill>
              <a:srgbClr val="26263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Beeline Sans" panose="020B0500040202020204" pitchFamily="34" charset="-52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7"/>
          <p:cNvSpPr txBox="1"/>
          <p:nvPr/>
        </p:nvSpPr>
        <p:spPr>
          <a:xfrm>
            <a:off x="8191500" y="2019300"/>
            <a:ext cx="3124200" cy="2123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>
                <a:solidFill>
                  <a:srgbClr val="FFCC00"/>
                </a:solidFill>
                <a:latin typeface="Beeline Sans" panose="020B0500040202020204" pitchFamily="34" charset="-52"/>
                <a:sym typeface="Arial"/>
              </a:rPr>
              <a:t>Интегрируемость</a:t>
            </a:r>
            <a:endParaRPr sz="1200">
              <a:latin typeface="Beeline Sans" panose="020B0500040202020204" pitchFamily="34" charset="-52"/>
            </a:endParaRPr>
          </a:p>
        </p:txBody>
      </p:sp>
      <p:sp>
        <p:nvSpPr>
          <p:cNvPr id="213" name="Google Shape;213;p7"/>
          <p:cNvSpPr txBox="1"/>
          <p:nvPr/>
        </p:nvSpPr>
        <p:spPr>
          <a:xfrm>
            <a:off x="8191500" y="2305050"/>
            <a:ext cx="3124200" cy="1071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Не только интеграция любых источников данных, но и встраивание функционала во внутренние сервисы, вызов через REST API и MCP.</a:t>
            </a:r>
            <a:endParaRPr sz="1200">
              <a:latin typeface="Beeline Sans" panose="020B0500040202020204" pitchFamily="34" charset="-52"/>
            </a:endParaRPr>
          </a:p>
        </p:txBody>
      </p:sp>
      <p:sp>
        <p:nvSpPr>
          <p:cNvPr id="214" name="Google Shape;214;p7"/>
          <p:cNvSpPr/>
          <p:nvPr/>
        </p:nvSpPr>
        <p:spPr>
          <a:xfrm>
            <a:off x="685800" y="3619500"/>
            <a:ext cx="3505200" cy="2624530"/>
          </a:xfrm>
          <a:prstGeom prst="roundRect">
            <a:avLst>
              <a:gd name="adj" fmla="val 6400"/>
            </a:avLst>
          </a:prstGeom>
          <a:solidFill>
            <a:srgbClr val="15151A"/>
          </a:solidFill>
          <a:ln w="9525" cap="flat" cmpd="sng">
            <a:solidFill>
              <a:srgbClr val="26263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Beeline Sans" panose="020B0500040202020204" pitchFamily="34" charset="-52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7"/>
          <p:cNvSpPr txBox="1"/>
          <p:nvPr/>
        </p:nvSpPr>
        <p:spPr>
          <a:xfrm>
            <a:off x="876300" y="3810000"/>
            <a:ext cx="3124200" cy="2123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dirty="0" err="1">
                <a:solidFill>
                  <a:srgbClr val="FFCC00"/>
                </a:solidFill>
                <a:latin typeface="Beeline Sans" panose="020B0500040202020204" pitchFamily="34" charset="-52"/>
                <a:sym typeface="Arial"/>
              </a:rPr>
              <a:t>Права</a:t>
            </a:r>
            <a:r>
              <a:rPr lang="en-US" sz="1200" b="1" i="0" dirty="0">
                <a:solidFill>
                  <a:srgbClr val="FFCC00"/>
                </a:solidFill>
                <a:latin typeface="Beeline Sans" panose="020B0500040202020204" pitchFamily="34" charset="-52"/>
                <a:sym typeface="Arial"/>
              </a:rPr>
              <a:t> </a:t>
            </a:r>
            <a:r>
              <a:rPr lang="en-US" sz="1200" b="1" i="0" dirty="0" err="1">
                <a:solidFill>
                  <a:srgbClr val="FFCC00"/>
                </a:solidFill>
                <a:latin typeface="Beeline Sans" panose="020B0500040202020204" pitchFamily="34" charset="-52"/>
                <a:sym typeface="Arial"/>
              </a:rPr>
              <a:t>доступа</a:t>
            </a:r>
            <a:r>
              <a:rPr lang="en-US" sz="1200" b="1" i="0" dirty="0">
                <a:solidFill>
                  <a:srgbClr val="FFCC00"/>
                </a:solidFill>
                <a:latin typeface="Beeline Sans" panose="020B0500040202020204" pitchFamily="34" charset="-52"/>
                <a:sym typeface="Arial"/>
              </a:rPr>
              <a:t> (RBAC)</a:t>
            </a:r>
            <a:endParaRPr sz="1200" dirty="0">
              <a:latin typeface="Beeline Sans" panose="020B0500040202020204" pitchFamily="34" charset="-52"/>
            </a:endParaRPr>
          </a:p>
        </p:txBody>
      </p:sp>
      <p:sp>
        <p:nvSpPr>
          <p:cNvPr id="216" name="Google Shape;216;p7"/>
          <p:cNvSpPr txBox="1"/>
          <p:nvPr/>
        </p:nvSpPr>
        <p:spPr>
          <a:xfrm>
            <a:off x="876300" y="4095750"/>
            <a:ext cx="3124200" cy="2148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42875" marR="0" lvl="0" indent="-142875" algn="l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1010"/>
              <a:buFont typeface="Arial"/>
              <a:buChar char="•"/>
            </a:pPr>
            <a:r>
              <a:rPr lang="en-US" sz="1200" b="0" i="0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Три системные роли: user / admin / developer</a:t>
            </a:r>
            <a:endParaRPr sz="1200">
              <a:latin typeface="Beeline Sans" panose="020B0500040202020204" pitchFamily="34" charset="-52"/>
            </a:endParaRPr>
          </a:p>
          <a:p>
            <a:pPr marL="142875" marR="0" lvl="0" indent="-142875" algn="l" rtl="0">
              <a:lnSpc>
                <a:spcPct val="135000"/>
              </a:lnSpc>
              <a:spcBef>
                <a:spcPts val="375"/>
              </a:spcBef>
              <a:spcAft>
                <a:spcPts val="0"/>
              </a:spcAft>
              <a:buClr>
                <a:srgbClr val="FFCC00"/>
              </a:buClr>
              <a:buSzPts val="1010"/>
              <a:buFont typeface="Arial"/>
              <a:buChar char="•"/>
            </a:pPr>
            <a:r>
              <a:rPr lang="en-US" sz="1200" b="0" i="0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Около </a:t>
            </a:r>
            <a:r>
              <a:rPr lang="en-US" sz="1200" b="1" i="0">
                <a:solidFill>
                  <a:srgbClr val="D8D8DE"/>
                </a:solidFill>
                <a:latin typeface="Beeline Sans" panose="020B0500040202020204" pitchFamily="34" charset="-52"/>
                <a:sym typeface="Arial"/>
              </a:rPr>
              <a:t>30 гранулярных прав</a:t>
            </a:r>
            <a:r>
              <a:rPr lang="en-US" sz="1200" b="0" i="0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 формата ресурс.уровень — на агентов, коллекции, документы, интеграции</a:t>
            </a:r>
            <a:endParaRPr sz="1200">
              <a:latin typeface="Beeline Sans" panose="020B0500040202020204" pitchFamily="34" charset="-52"/>
            </a:endParaRPr>
          </a:p>
          <a:p>
            <a:pPr marL="142875" marR="0" lvl="0" indent="-142875" algn="l" rtl="0">
              <a:lnSpc>
                <a:spcPct val="135000"/>
              </a:lnSpc>
              <a:spcBef>
                <a:spcPts val="375"/>
              </a:spcBef>
              <a:spcAft>
                <a:spcPts val="0"/>
              </a:spcAft>
              <a:buClr>
                <a:srgbClr val="FFCC00"/>
              </a:buClr>
              <a:buSzPts val="1010"/>
              <a:buFont typeface="Arial"/>
              <a:buChar char="•"/>
            </a:pPr>
            <a:r>
              <a:rPr lang="en-US" sz="1200" b="0" i="0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Права до объекта (object-level): грант на конкретный ресурс, а не на весь тип</a:t>
            </a:r>
            <a:endParaRPr sz="1200">
              <a:latin typeface="Beeline Sans" panose="020B0500040202020204" pitchFamily="34" charset="-52"/>
            </a:endParaRPr>
          </a:p>
          <a:p>
            <a:pPr marL="142875" marR="0" lvl="0" indent="-142875" algn="l" rtl="0">
              <a:lnSpc>
                <a:spcPct val="135000"/>
              </a:lnSpc>
              <a:spcBef>
                <a:spcPts val="375"/>
              </a:spcBef>
              <a:spcAft>
                <a:spcPts val="0"/>
              </a:spcAft>
              <a:buClr>
                <a:srgbClr val="FFCC00"/>
              </a:buClr>
              <a:buSzPts val="1010"/>
              <a:buFont typeface="Arial"/>
              <a:buChar char="•"/>
            </a:pPr>
            <a:r>
              <a:rPr lang="en-US" sz="1200" b="0" i="0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Доступ к агентам и моделям через группы</a:t>
            </a:r>
            <a:endParaRPr sz="1200">
              <a:latin typeface="Beeline Sans" panose="020B0500040202020204" pitchFamily="34" charset="-52"/>
            </a:endParaRPr>
          </a:p>
        </p:txBody>
      </p:sp>
      <p:sp>
        <p:nvSpPr>
          <p:cNvPr id="217" name="Google Shape;217;p7"/>
          <p:cNvSpPr/>
          <p:nvPr/>
        </p:nvSpPr>
        <p:spPr>
          <a:xfrm>
            <a:off x="4343400" y="3619500"/>
            <a:ext cx="3505200" cy="2624530"/>
          </a:xfrm>
          <a:prstGeom prst="roundRect">
            <a:avLst>
              <a:gd name="adj" fmla="val 6400"/>
            </a:avLst>
          </a:prstGeom>
          <a:solidFill>
            <a:srgbClr val="15151A"/>
          </a:solidFill>
          <a:ln w="9525" cap="flat" cmpd="sng">
            <a:solidFill>
              <a:srgbClr val="26263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Beeline Sans" panose="020B0500040202020204" pitchFamily="34" charset="-52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7"/>
          <p:cNvSpPr txBox="1"/>
          <p:nvPr/>
        </p:nvSpPr>
        <p:spPr>
          <a:xfrm>
            <a:off x="4533900" y="3810000"/>
            <a:ext cx="3124200" cy="2123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>
                <a:solidFill>
                  <a:srgbClr val="FFCC00"/>
                </a:solidFill>
                <a:latin typeface="Beeline Sans" panose="020B0500040202020204" pitchFamily="34" charset="-52"/>
                <a:sym typeface="Arial"/>
              </a:rPr>
              <a:t>Полная прозрачность и аудит</a:t>
            </a:r>
            <a:endParaRPr sz="1200">
              <a:latin typeface="Beeline Sans" panose="020B0500040202020204" pitchFamily="34" charset="-52"/>
            </a:endParaRPr>
          </a:p>
        </p:txBody>
      </p:sp>
      <p:sp>
        <p:nvSpPr>
          <p:cNvPr id="219" name="Google Shape;219;p7"/>
          <p:cNvSpPr txBox="1"/>
          <p:nvPr/>
        </p:nvSpPr>
        <p:spPr>
          <a:xfrm>
            <a:off x="4533900" y="4095750"/>
            <a:ext cx="3124200" cy="2148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42875" marR="0" lvl="0" indent="-142875" algn="l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1010"/>
              <a:buFont typeface="Arial"/>
              <a:buChar char="•"/>
            </a:pPr>
            <a:r>
              <a:rPr lang="en-US" sz="1200" b="0" i="0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Журнал всех ответов агента: время, вопрос, ответ, оценка, параметры запроса</a:t>
            </a:r>
            <a:endParaRPr sz="1200">
              <a:latin typeface="Beeline Sans" panose="020B0500040202020204" pitchFamily="34" charset="-52"/>
            </a:endParaRPr>
          </a:p>
          <a:p>
            <a:pPr marL="142875" marR="0" lvl="0" indent="-142875" algn="l" rtl="0">
              <a:lnSpc>
                <a:spcPct val="135000"/>
              </a:lnSpc>
              <a:spcBef>
                <a:spcPts val="375"/>
              </a:spcBef>
              <a:spcAft>
                <a:spcPts val="0"/>
              </a:spcAft>
              <a:buClr>
                <a:srgbClr val="FFCC00"/>
              </a:buClr>
              <a:buSzPts val="1010"/>
              <a:buFont typeface="Arial"/>
              <a:buChar char="•"/>
            </a:pPr>
            <a:r>
              <a:rPr lang="en-US" sz="1200" b="0" i="0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Полный журнал срабатываний Guardrails с детализацией по каждому запросу</a:t>
            </a:r>
            <a:endParaRPr sz="1200">
              <a:latin typeface="Beeline Sans" panose="020B0500040202020204" pitchFamily="34" charset="-52"/>
            </a:endParaRPr>
          </a:p>
          <a:p>
            <a:pPr marL="142875" marR="0" lvl="0" indent="-142875" algn="l" rtl="0">
              <a:lnSpc>
                <a:spcPct val="135000"/>
              </a:lnSpc>
              <a:spcBef>
                <a:spcPts val="375"/>
              </a:spcBef>
              <a:spcAft>
                <a:spcPts val="0"/>
              </a:spcAft>
              <a:buClr>
                <a:srgbClr val="FFCC00"/>
              </a:buClr>
              <a:buSzPts val="1010"/>
              <a:buFont typeface="Arial"/>
              <a:buChar char="•"/>
            </a:pPr>
            <a:r>
              <a:rPr lang="en-US" sz="1200" b="0" i="0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Оценки ответов пользователями — видно, где нужна донастройка</a:t>
            </a:r>
            <a:endParaRPr sz="1200">
              <a:latin typeface="Beeline Sans" panose="020B0500040202020204" pitchFamily="34" charset="-52"/>
            </a:endParaRPr>
          </a:p>
          <a:p>
            <a:pPr marL="142875" marR="0" lvl="0" indent="-142875" algn="l" rtl="0">
              <a:lnSpc>
                <a:spcPct val="135000"/>
              </a:lnSpc>
              <a:spcBef>
                <a:spcPts val="375"/>
              </a:spcBef>
              <a:spcAft>
                <a:spcPts val="0"/>
              </a:spcAft>
              <a:buClr>
                <a:srgbClr val="FFCC00"/>
              </a:buClr>
              <a:buSzPts val="1010"/>
              <a:buFont typeface="Arial"/>
              <a:buChar char="•"/>
            </a:pPr>
            <a:r>
              <a:rPr lang="en-US" sz="1200" b="0" i="0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Сотрудник видит только информацию, к которой имеет доступ</a:t>
            </a:r>
            <a:endParaRPr sz="1200">
              <a:latin typeface="Beeline Sans" panose="020B0500040202020204" pitchFamily="34" charset="-52"/>
            </a:endParaRPr>
          </a:p>
        </p:txBody>
      </p:sp>
      <p:sp>
        <p:nvSpPr>
          <p:cNvPr id="220" name="Google Shape;220;p7"/>
          <p:cNvSpPr/>
          <p:nvPr/>
        </p:nvSpPr>
        <p:spPr>
          <a:xfrm>
            <a:off x="8001000" y="3619500"/>
            <a:ext cx="3505200" cy="2624530"/>
          </a:xfrm>
          <a:prstGeom prst="roundRect">
            <a:avLst>
              <a:gd name="adj" fmla="val 6400"/>
            </a:avLst>
          </a:prstGeom>
          <a:solidFill>
            <a:srgbClr val="15151A"/>
          </a:solidFill>
          <a:ln w="9525" cap="flat" cmpd="sng">
            <a:solidFill>
              <a:srgbClr val="26263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Beeline Sans" panose="020B0500040202020204" pitchFamily="34" charset="-52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7"/>
          <p:cNvSpPr txBox="1"/>
          <p:nvPr/>
        </p:nvSpPr>
        <p:spPr>
          <a:xfrm>
            <a:off x="8191500" y="3810000"/>
            <a:ext cx="3124200" cy="2123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>
                <a:solidFill>
                  <a:srgbClr val="FFCC00"/>
                </a:solidFill>
                <a:latin typeface="Beeline Sans" panose="020B0500040202020204" pitchFamily="34" charset="-52"/>
                <a:sym typeface="Arial"/>
              </a:rPr>
              <a:t>Тестирование до продакшена</a:t>
            </a:r>
            <a:endParaRPr sz="1200">
              <a:latin typeface="Beeline Sans" panose="020B0500040202020204" pitchFamily="34" charset="-52"/>
            </a:endParaRPr>
          </a:p>
        </p:txBody>
      </p:sp>
      <p:sp>
        <p:nvSpPr>
          <p:cNvPr id="222" name="Google Shape;222;p7"/>
          <p:cNvSpPr txBox="1"/>
          <p:nvPr/>
        </p:nvSpPr>
        <p:spPr>
          <a:xfrm>
            <a:off x="8191500" y="4095750"/>
            <a:ext cx="3124200" cy="23975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42875" marR="0" lvl="0" indent="-142875" algn="l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1010"/>
              <a:buFont typeface="Arial"/>
              <a:buChar char="•"/>
            </a:pPr>
            <a:r>
              <a:rPr lang="en-US" sz="1200" b="0" i="0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Тест-наборы вопросов прогоняются как эксперимент — результат на экране</a:t>
            </a:r>
            <a:endParaRPr sz="1200">
              <a:latin typeface="Beeline Sans" panose="020B0500040202020204" pitchFamily="34" charset="-52"/>
            </a:endParaRPr>
          </a:p>
          <a:p>
            <a:pPr marL="142875" marR="0" lvl="0" indent="-142875" algn="l" rtl="0">
              <a:lnSpc>
                <a:spcPct val="135000"/>
              </a:lnSpc>
              <a:spcBef>
                <a:spcPts val="375"/>
              </a:spcBef>
              <a:spcAft>
                <a:spcPts val="0"/>
              </a:spcAft>
              <a:buClr>
                <a:srgbClr val="FFCC00"/>
              </a:buClr>
              <a:buSzPts val="1010"/>
              <a:buFont typeface="Arial"/>
              <a:buChar char="•"/>
            </a:pPr>
            <a:r>
              <a:rPr lang="en-US" sz="1200" b="0" i="0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Уверенность, что после смены промпта, модели или базы знаний агент не деградировал</a:t>
            </a:r>
            <a:endParaRPr sz="1200">
              <a:latin typeface="Beeline Sans" panose="020B0500040202020204" pitchFamily="34" charset="-52"/>
            </a:endParaRPr>
          </a:p>
          <a:p>
            <a:pPr marL="142875" marR="0" lvl="0" indent="-142875" algn="l" rtl="0">
              <a:lnSpc>
                <a:spcPct val="135000"/>
              </a:lnSpc>
              <a:spcBef>
                <a:spcPts val="375"/>
              </a:spcBef>
              <a:spcAft>
                <a:spcPts val="0"/>
              </a:spcAft>
              <a:buClr>
                <a:srgbClr val="FFCC00"/>
              </a:buClr>
              <a:buSzPts val="1010"/>
              <a:buFont typeface="Arial"/>
              <a:buChar char="•"/>
            </a:pPr>
            <a:r>
              <a:rPr lang="en-US" sz="1200" b="0" i="0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Сравнение конфигураций и моделей на одном наборе данных — объективный выбор</a:t>
            </a:r>
            <a:endParaRPr sz="1200">
              <a:latin typeface="Beeline Sans" panose="020B0500040202020204" pitchFamily="34" charset="-52"/>
            </a:endParaRPr>
          </a:p>
          <a:p>
            <a:pPr marL="142875" marR="0" lvl="0" indent="-142875" algn="l" rtl="0">
              <a:lnSpc>
                <a:spcPct val="135000"/>
              </a:lnSpc>
              <a:spcBef>
                <a:spcPts val="375"/>
              </a:spcBef>
              <a:spcAft>
                <a:spcPts val="0"/>
              </a:spcAft>
              <a:buClr>
                <a:srgbClr val="FFCC00"/>
              </a:buClr>
              <a:buSzPts val="1010"/>
              <a:buFont typeface="Arial"/>
              <a:buChar char="•"/>
            </a:pPr>
            <a:r>
              <a:rPr lang="en-US" sz="1200" b="0" i="0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Human-in-the-loop на ключевых шагах агентных сценариев</a:t>
            </a:r>
            <a:endParaRPr sz="1200">
              <a:latin typeface="Beeline Sans" panose="020B0500040202020204" pitchFamily="34" charset="-5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A0A0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Beeline Sans" panose="020B0500040202020204" pitchFamily="34" charset="-52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p9"/>
          <p:cNvSpPr txBox="1"/>
          <p:nvPr/>
        </p:nvSpPr>
        <p:spPr>
          <a:xfrm>
            <a:off x="685800" y="788644"/>
            <a:ext cx="10820400" cy="4893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000" b="1" dirty="0">
                <a:solidFill>
                  <a:srgbClr val="FFFFFF"/>
                </a:solidFill>
                <a:ea typeface="Calibri"/>
              </a:rPr>
              <a:t>Д</a:t>
            </a:r>
            <a:r>
              <a:rPr lang="en-US" sz="3000" b="1" i="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оговорная</a:t>
            </a:r>
            <a:r>
              <a:rPr lang="en-US" sz="3000" b="1" i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00" b="1" i="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работа</a:t>
            </a:r>
            <a:r>
              <a:rPr lang="en-US" sz="3000" b="1" i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00" b="1" i="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в</a:t>
            </a:r>
            <a:r>
              <a:rPr lang="en-US" sz="3000" b="1" i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00" b="1" i="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процессе</a:t>
            </a:r>
            <a:r>
              <a:rPr lang="en-US" sz="3000" b="1" i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00" b="1" i="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закупок</a:t>
            </a:r>
            <a:endParaRPr dirty="0"/>
          </a:p>
        </p:txBody>
      </p:sp>
      <p:sp>
        <p:nvSpPr>
          <p:cNvPr id="279" name="Google Shape;279;p9"/>
          <p:cNvSpPr txBox="1"/>
          <p:nvPr/>
        </p:nvSpPr>
        <p:spPr>
          <a:xfrm>
            <a:off x="685800" y="1999436"/>
            <a:ext cx="9334500" cy="5711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80" b="0" i="0" dirty="0" err="1">
                <a:solidFill>
                  <a:srgbClr val="D8D8DE"/>
                </a:solidFill>
                <a:latin typeface="Beeline Sans" panose="020B0500040202020204" pitchFamily="34" charset="-52"/>
                <a:sym typeface="Arial"/>
              </a:rPr>
              <a:t>Задача</a:t>
            </a:r>
            <a:r>
              <a:rPr lang="en-US" sz="1280" b="0" i="0" dirty="0">
                <a:solidFill>
                  <a:srgbClr val="D8D8DE"/>
                </a:solidFill>
                <a:latin typeface="Beeline Sans" panose="020B0500040202020204" pitchFamily="34" charset="-52"/>
                <a:sym typeface="Arial"/>
              </a:rPr>
              <a:t> — </a:t>
            </a:r>
            <a:r>
              <a:rPr lang="en-US" sz="1280" b="0" i="0" dirty="0" err="1">
                <a:solidFill>
                  <a:srgbClr val="D8D8DE"/>
                </a:solidFill>
                <a:latin typeface="Beeline Sans" panose="020B0500040202020204" pitchFamily="34" charset="-52"/>
                <a:sym typeface="Arial"/>
              </a:rPr>
              <a:t>сократить</a:t>
            </a:r>
            <a:r>
              <a:rPr lang="en-US" sz="1280" b="0" i="0" dirty="0">
                <a:solidFill>
                  <a:srgbClr val="D8D8DE"/>
                </a:solidFill>
                <a:latin typeface="Beeline Sans" panose="020B0500040202020204" pitchFamily="34" charset="-52"/>
                <a:sym typeface="Arial"/>
              </a:rPr>
              <a:t> </a:t>
            </a:r>
            <a:r>
              <a:rPr lang="en-US" sz="1280" b="0" i="0" dirty="0" err="1">
                <a:solidFill>
                  <a:srgbClr val="D8D8DE"/>
                </a:solidFill>
                <a:latin typeface="Beeline Sans" panose="020B0500040202020204" pitchFamily="34" charset="-52"/>
                <a:sym typeface="Arial"/>
              </a:rPr>
              <a:t>ручную</a:t>
            </a:r>
            <a:r>
              <a:rPr lang="en-US" sz="1280" b="0" i="0" dirty="0">
                <a:solidFill>
                  <a:srgbClr val="D8D8DE"/>
                </a:solidFill>
                <a:latin typeface="Beeline Sans" panose="020B0500040202020204" pitchFamily="34" charset="-52"/>
                <a:sym typeface="Arial"/>
              </a:rPr>
              <a:t> </a:t>
            </a:r>
            <a:r>
              <a:rPr lang="en-US" sz="1280" b="0" i="0" dirty="0" err="1">
                <a:solidFill>
                  <a:srgbClr val="D8D8DE"/>
                </a:solidFill>
                <a:latin typeface="Beeline Sans" panose="020B0500040202020204" pitchFamily="34" charset="-52"/>
                <a:sym typeface="Arial"/>
              </a:rPr>
              <a:t>нагрузку</a:t>
            </a:r>
            <a:r>
              <a:rPr lang="en-US" sz="1280" b="0" i="0" dirty="0">
                <a:solidFill>
                  <a:srgbClr val="D8D8DE"/>
                </a:solidFill>
                <a:latin typeface="Beeline Sans" panose="020B0500040202020204" pitchFamily="34" charset="-52"/>
                <a:sym typeface="Arial"/>
              </a:rPr>
              <a:t> </a:t>
            </a:r>
            <a:r>
              <a:rPr lang="en-US" sz="1280" b="0" i="0" dirty="0" err="1">
                <a:solidFill>
                  <a:srgbClr val="D8D8DE"/>
                </a:solidFill>
                <a:latin typeface="Beeline Sans" panose="020B0500040202020204" pitchFamily="34" charset="-52"/>
                <a:sym typeface="Arial"/>
              </a:rPr>
              <a:t>при</a:t>
            </a:r>
            <a:r>
              <a:rPr lang="en-US" sz="1280" b="0" i="0" dirty="0">
                <a:solidFill>
                  <a:srgbClr val="D8D8DE"/>
                </a:solidFill>
                <a:latin typeface="Beeline Sans" panose="020B0500040202020204" pitchFamily="34" charset="-52"/>
                <a:sym typeface="Arial"/>
              </a:rPr>
              <a:t> </a:t>
            </a:r>
            <a:r>
              <a:rPr lang="en-US" sz="1280" b="0" i="0" dirty="0" err="1">
                <a:solidFill>
                  <a:srgbClr val="D8D8DE"/>
                </a:solidFill>
                <a:latin typeface="Beeline Sans" panose="020B0500040202020204" pitchFamily="34" charset="-52"/>
                <a:sym typeface="Arial"/>
              </a:rPr>
              <a:t>подготовке</a:t>
            </a:r>
            <a:r>
              <a:rPr lang="en-US" sz="1280" b="0" i="0" dirty="0">
                <a:solidFill>
                  <a:srgbClr val="D8D8DE"/>
                </a:solidFill>
                <a:latin typeface="Beeline Sans" panose="020B0500040202020204" pitchFamily="34" charset="-52"/>
                <a:sym typeface="Arial"/>
              </a:rPr>
              <a:t> и </a:t>
            </a:r>
            <a:r>
              <a:rPr lang="en-US" sz="1280" b="0" i="0" dirty="0" err="1">
                <a:solidFill>
                  <a:srgbClr val="D8D8DE"/>
                </a:solidFill>
                <a:latin typeface="Beeline Sans" panose="020B0500040202020204" pitchFamily="34" charset="-52"/>
                <a:sym typeface="Arial"/>
              </a:rPr>
              <a:t>проверке</a:t>
            </a:r>
            <a:r>
              <a:rPr lang="en-US" sz="1280" b="0" i="0" dirty="0">
                <a:solidFill>
                  <a:srgbClr val="D8D8DE"/>
                </a:solidFill>
                <a:latin typeface="Beeline Sans" panose="020B0500040202020204" pitchFamily="34" charset="-52"/>
                <a:sym typeface="Arial"/>
              </a:rPr>
              <a:t> </a:t>
            </a:r>
            <a:r>
              <a:rPr lang="en-US" sz="1280" b="0" i="0" dirty="0" err="1">
                <a:solidFill>
                  <a:srgbClr val="D8D8DE"/>
                </a:solidFill>
                <a:latin typeface="Beeline Sans" panose="020B0500040202020204" pitchFamily="34" charset="-52"/>
                <a:sym typeface="Arial"/>
              </a:rPr>
              <a:t>договоров</a:t>
            </a:r>
            <a:r>
              <a:rPr lang="en-US" sz="1280" b="0" i="0" dirty="0">
                <a:solidFill>
                  <a:srgbClr val="D8D8DE"/>
                </a:solidFill>
                <a:latin typeface="Beeline Sans" panose="020B0500040202020204" pitchFamily="34" charset="-52"/>
                <a:sym typeface="Arial"/>
              </a:rPr>
              <a:t>, ТЗ и </a:t>
            </a:r>
            <a:r>
              <a:rPr lang="en-US" sz="1280" b="0" i="0" dirty="0" err="1">
                <a:solidFill>
                  <a:srgbClr val="D8D8DE"/>
                </a:solidFill>
                <a:latin typeface="Beeline Sans" panose="020B0500040202020204" pitchFamily="34" charset="-52"/>
                <a:sym typeface="Arial"/>
              </a:rPr>
              <a:t>закупочных</a:t>
            </a:r>
            <a:r>
              <a:rPr lang="en-US" sz="1280" b="0" i="0" dirty="0">
                <a:solidFill>
                  <a:srgbClr val="D8D8DE"/>
                </a:solidFill>
                <a:latin typeface="Beeline Sans" panose="020B0500040202020204" pitchFamily="34" charset="-52"/>
                <a:sym typeface="Arial"/>
              </a:rPr>
              <a:t> </a:t>
            </a:r>
            <a:r>
              <a:rPr lang="en-US" sz="1280" b="0" i="0" dirty="0" err="1">
                <a:solidFill>
                  <a:srgbClr val="D8D8DE"/>
                </a:solidFill>
                <a:latin typeface="Beeline Sans" panose="020B0500040202020204" pitchFamily="34" charset="-52"/>
                <a:sym typeface="Arial"/>
              </a:rPr>
              <a:t>документов</a:t>
            </a:r>
            <a:r>
              <a:rPr lang="en-US" sz="1280" b="0" i="0" dirty="0">
                <a:solidFill>
                  <a:srgbClr val="D8D8DE"/>
                </a:solidFill>
                <a:latin typeface="Beeline Sans" panose="020B0500040202020204" pitchFamily="34" charset="-52"/>
                <a:sym typeface="Arial"/>
              </a:rPr>
              <a:t>. </a:t>
            </a:r>
            <a:r>
              <a:rPr lang="en-US" sz="1280" b="0" i="0" dirty="0" err="1">
                <a:solidFill>
                  <a:srgbClr val="D8D8DE"/>
                </a:solidFill>
                <a:latin typeface="Beeline Sans" panose="020B0500040202020204" pitchFamily="34" charset="-52"/>
                <a:sym typeface="Arial"/>
              </a:rPr>
              <a:t>Ожидаемый</a:t>
            </a:r>
            <a:r>
              <a:rPr lang="en-US" sz="1280" b="0" i="0" dirty="0">
                <a:solidFill>
                  <a:srgbClr val="D8D8DE"/>
                </a:solidFill>
                <a:latin typeface="Beeline Sans" panose="020B0500040202020204" pitchFamily="34" charset="-52"/>
                <a:sym typeface="Arial"/>
              </a:rPr>
              <a:t> </a:t>
            </a:r>
            <a:r>
              <a:rPr lang="en-US" sz="1280" b="0" i="0" dirty="0" err="1">
                <a:solidFill>
                  <a:srgbClr val="D8D8DE"/>
                </a:solidFill>
                <a:latin typeface="Beeline Sans" panose="020B0500040202020204" pitchFamily="34" charset="-52"/>
                <a:sym typeface="Arial"/>
              </a:rPr>
              <a:t>эффект</a:t>
            </a:r>
            <a:r>
              <a:rPr lang="en-US" sz="1280" b="0" i="0" dirty="0">
                <a:solidFill>
                  <a:srgbClr val="D8D8DE"/>
                </a:solidFill>
                <a:latin typeface="Beeline Sans" panose="020B0500040202020204" pitchFamily="34" charset="-52"/>
                <a:sym typeface="Arial"/>
              </a:rPr>
              <a:t>: </a:t>
            </a:r>
            <a:r>
              <a:rPr lang="en-US" sz="1280" b="0" i="0" dirty="0" err="1">
                <a:solidFill>
                  <a:srgbClr val="D8D8DE"/>
                </a:solidFill>
                <a:latin typeface="Beeline Sans" panose="020B0500040202020204" pitchFamily="34" charset="-52"/>
                <a:sym typeface="Arial"/>
              </a:rPr>
              <a:t>ускорение</a:t>
            </a:r>
            <a:r>
              <a:rPr lang="en-US" sz="1280" b="0" i="0" dirty="0">
                <a:solidFill>
                  <a:srgbClr val="D8D8DE"/>
                </a:solidFill>
                <a:latin typeface="Beeline Sans" panose="020B0500040202020204" pitchFamily="34" charset="-52"/>
                <a:sym typeface="Arial"/>
              </a:rPr>
              <a:t> </a:t>
            </a:r>
            <a:r>
              <a:rPr lang="en-US" sz="1280" b="0" i="0" dirty="0" err="1">
                <a:solidFill>
                  <a:srgbClr val="D8D8DE"/>
                </a:solidFill>
                <a:latin typeface="Beeline Sans" panose="020B0500040202020204" pitchFamily="34" charset="-52"/>
                <a:sym typeface="Arial"/>
              </a:rPr>
              <a:t>процесса</a:t>
            </a:r>
            <a:r>
              <a:rPr lang="en-US" sz="1280" b="0" i="0" dirty="0">
                <a:solidFill>
                  <a:srgbClr val="D8D8DE"/>
                </a:solidFill>
                <a:latin typeface="Beeline Sans" panose="020B0500040202020204" pitchFamily="34" charset="-52"/>
                <a:sym typeface="Arial"/>
              </a:rPr>
              <a:t> </a:t>
            </a:r>
            <a:r>
              <a:rPr lang="en-US" sz="1280" b="0" i="0" dirty="0" err="1">
                <a:solidFill>
                  <a:srgbClr val="D8D8DE"/>
                </a:solidFill>
                <a:latin typeface="Beeline Sans" panose="020B0500040202020204" pitchFamily="34" charset="-52"/>
                <a:sym typeface="Arial"/>
              </a:rPr>
              <a:t>снабжения</a:t>
            </a:r>
            <a:r>
              <a:rPr lang="en-US" sz="1280" b="0" i="0" dirty="0">
                <a:solidFill>
                  <a:srgbClr val="D8D8DE"/>
                </a:solidFill>
                <a:latin typeface="Beeline Sans" panose="020B0500040202020204" pitchFamily="34" charset="-52"/>
                <a:sym typeface="Arial"/>
              </a:rPr>
              <a:t> и </a:t>
            </a:r>
            <a:r>
              <a:rPr lang="en-US" sz="1280" b="0" i="0" dirty="0" err="1">
                <a:solidFill>
                  <a:srgbClr val="D8D8DE"/>
                </a:solidFill>
                <a:latin typeface="Beeline Sans" panose="020B0500040202020204" pitchFamily="34" charset="-52"/>
                <a:sym typeface="Arial"/>
              </a:rPr>
              <a:t>сокращение</a:t>
            </a:r>
            <a:r>
              <a:rPr lang="en-US" sz="1280" b="0" i="0" dirty="0">
                <a:solidFill>
                  <a:srgbClr val="D8D8DE"/>
                </a:solidFill>
                <a:latin typeface="Beeline Sans" panose="020B0500040202020204" pitchFamily="34" charset="-52"/>
                <a:sym typeface="Arial"/>
              </a:rPr>
              <a:t> </a:t>
            </a:r>
            <a:r>
              <a:rPr lang="en-US" sz="1280" b="0" i="0" dirty="0" err="1">
                <a:solidFill>
                  <a:srgbClr val="D8D8DE"/>
                </a:solidFill>
                <a:latin typeface="Beeline Sans" panose="020B0500040202020204" pitchFamily="34" charset="-52"/>
                <a:sym typeface="Arial"/>
              </a:rPr>
              <a:t>срока</a:t>
            </a:r>
            <a:r>
              <a:rPr lang="en-US" sz="1280" b="0" i="0" dirty="0">
                <a:solidFill>
                  <a:srgbClr val="D8D8DE"/>
                </a:solidFill>
                <a:latin typeface="Beeline Sans" panose="020B0500040202020204" pitchFamily="34" charset="-52"/>
                <a:sym typeface="Arial"/>
              </a:rPr>
              <a:t> </a:t>
            </a:r>
            <a:r>
              <a:rPr lang="en-US" sz="1280" b="0" i="0" dirty="0" err="1">
                <a:solidFill>
                  <a:srgbClr val="D8D8DE"/>
                </a:solidFill>
                <a:latin typeface="Beeline Sans" panose="020B0500040202020204" pitchFamily="34" charset="-52"/>
                <a:sym typeface="Arial"/>
              </a:rPr>
              <a:t>подписания</a:t>
            </a:r>
            <a:r>
              <a:rPr lang="en-US" sz="1280" b="0" i="0" dirty="0">
                <a:solidFill>
                  <a:srgbClr val="D8D8DE"/>
                </a:solidFill>
                <a:latin typeface="Beeline Sans" panose="020B0500040202020204" pitchFamily="34" charset="-52"/>
                <a:sym typeface="Arial"/>
              </a:rPr>
              <a:t> </a:t>
            </a:r>
            <a:r>
              <a:rPr lang="en-US" sz="1280" b="0" i="0" dirty="0" err="1">
                <a:solidFill>
                  <a:srgbClr val="D8D8DE"/>
                </a:solidFill>
                <a:latin typeface="Beeline Sans" panose="020B0500040202020204" pitchFamily="34" charset="-52"/>
                <a:sym typeface="Arial"/>
              </a:rPr>
              <a:t>типового</a:t>
            </a:r>
            <a:r>
              <a:rPr lang="en-US" sz="1280" b="0" i="0" dirty="0">
                <a:solidFill>
                  <a:srgbClr val="D8D8DE"/>
                </a:solidFill>
                <a:latin typeface="Beeline Sans" panose="020B0500040202020204" pitchFamily="34" charset="-52"/>
                <a:sym typeface="Arial"/>
              </a:rPr>
              <a:t> </a:t>
            </a:r>
            <a:r>
              <a:rPr lang="en-US" sz="1280" b="0" i="0" dirty="0" err="1">
                <a:solidFill>
                  <a:srgbClr val="D8D8DE"/>
                </a:solidFill>
                <a:latin typeface="Beeline Sans" panose="020B0500040202020204" pitchFamily="34" charset="-52"/>
                <a:sym typeface="Arial"/>
              </a:rPr>
              <a:t>договора</a:t>
            </a:r>
            <a:r>
              <a:rPr lang="en-US" sz="1280" b="0" i="0" dirty="0">
                <a:solidFill>
                  <a:srgbClr val="D8D8DE"/>
                </a:solidFill>
                <a:latin typeface="Beeline Sans" panose="020B0500040202020204" pitchFamily="34" charset="-52"/>
                <a:sym typeface="Arial"/>
              </a:rPr>
              <a:t>.</a:t>
            </a:r>
            <a:endParaRPr dirty="0">
              <a:latin typeface="Beeline Sans" panose="020B0500040202020204" pitchFamily="34" charset="-52"/>
            </a:endParaRPr>
          </a:p>
        </p:txBody>
      </p:sp>
      <p:sp>
        <p:nvSpPr>
          <p:cNvPr id="280" name="Google Shape;280;p9"/>
          <p:cNvSpPr/>
          <p:nvPr/>
        </p:nvSpPr>
        <p:spPr>
          <a:xfrm>
            <a:off x="685800" y="2880250"/>
            <a:ext cx="6009004" cy="1568979"/>
          </a:xfrm>
          <a:prstGeom prst="roundRect">
            <a:avLst>
              <a:gd name="adj" fmla="val 13559"/>
            </a:avLst>
          </a:prstGeom>
          <a:solidFill>
            <a:srgbClr val="15151A"/>
          </a:solidFill>
          <a:ln w="9525" cap="flat" cmpd="sng">
            <a:solidFill>
              <a:srgbClr val="26263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Beeline Sans" panose="020B0500040202020204" pitchFamily="34" charset="-52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9"/>
          <p:cNvSpPr txBox="1"/>
          <p:nvPr/>
        </p:nvSpPr>
        <p:spPr>
          <a:xfrm>
            <a:off x="876300" y="3116243"/>
            <a:ext cx="5143500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0" b="1" i="0">
                <a:solidFill>
                  <a:srgbClr val="FFCC00"/>
                </a:solidFill>
                <a:latin typeface="Beeline Sans" panose="020B0500040202020204" pitchFamily="34" charset="-52"/>
                <a:sym typeface="Arial"/>
              </a:rPr>
              <a:t>Как мы </a:t>
            </a:r>
            <a:r>
              <a:rPr lang="en-US" sz="1120" b="1">
                <a:solidFill>
                  <a:srgbClr val="FFCC00"/>
                </a:solidFill>
                <a:latin typeface="Beeline Sans" panose="020B0500040202020204" pitchFamily="34" charset="-52"/>
              </a:rPr>
              <a:t>понимаем</a:t>
            </a:r>
            <a:r>
              <a:rPr lang="en-US" sz="1120" b="1" i="0">
                <a:solidFill>
                  <a:srgbClr val="FFCC00"/>
                </a:solidFill>
                <a:latin typeface="Beeline Sans" panose="020B0500040202020204" pitchFamily="34" charset="-52"/>
                <a:sym typeface="Arial"/>
              </a:rPr>
              <a:t> задачу</a:t>
            </a:r>
            <a:endParaRPr sz="1120" b="1" i="0">
              <a:solidFill>
                <a:srgbClr val="FFCC00"/>
              </a:solidFill>
              <a:latin typeface="Beeline Sans" panose="020B0500040202020204" pitchFamily="34" charset="-52"/>
              <a:sym typeface="Arial"/>
            </a:endParaRPr>
          </a:p>
        </p:txBody>
      </p:sp>
      <p:sp>
        <p:nvSpPr>
          <p:cNvPr id="282" name="Google Shape;282;p9"/>
          <p:cNvSpPr txBox="1"/>
          <p:nvPr/>
        </p:nvSpPr>
        <p:spPr>
          <a:xfrm>
            <a:off x="876300" y="3401946"/>
            <a:ext cx="5143500" cy="469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90" b="0" i="0" dirty="0" err="1">
                <a:solidFill>
                  <a:srgbClr val="D8D8DE"/>
                </a:solidFill>
                <a:latin typeface="Beeline Sans" panose="020B0500040202020204" pitchFamily="34" charset="-52"/>
                <a:sym typeface="Arial"/>
              </a:rPr>
              <a:t>Это</a:t>
            </a:r>
            <a:r>
              <a:rPr lang="en-US" sz="1090" b="0" i="0" dirty="0">
                <a:solidFill>
                  <a:srgbClr val="D8D8DE"/>
                </a:solidFill>
                <a:latin typeface="Beeline Sans" panose="020B0500040202020204" pitchFamily="34" charset="-52"/>
                <a:sym typeface="Arial"/>
              </a:rPr>
              <a:t> </a:t>
            </a:r>
            <a:r>
              <a:rPr lang="en-US" sz="1090" b="1" i="0" dirty="0" err="1">
                <a:solidFill>
                  <a:srgbClr val="FFCC00"/>
                </a:solidFill>
                <a:latin typeface="Beeline Sans" panose="020B0500040202020204" pitchFamily="34" charset="-52"/>
                <a:sym typeface="Arial"/>
              </a:rPr>
              <a:t>адаптация</a:t>
            </a:r>
            <a:r>
              <a:rPr lang="en-US" sz="1090" b="1" i="0" dirty="0">
                <a:solidFill>
                  <a:srgbClr val="FFCC00"/>
                </a:solidFill>
                <a:latin typeface="Beeline Sans" panose="020B0500040202020204" pitchFamily="34" charset="-52"/>
                <a:sym typeface="Arial"/>
              </a:rPr>
              <a:t> </a:t>
            </a:r>
            <a:r>
              <a:rPr lang="en-US" sz="1090" b="1" i="0" dirty="0" err="1">
                <a:solidFill>
                  <a:srgbClr val="FFCC00"/>
                </a:solidFill>
                <a:latin typeface="Beeline Sans" panose="020B0500040202020204" pitchFamily="34" charset="-52"/>
                <a:sym typeface="Arial"/>
              </a:rPr>
              <a:t>готового</a:t>
            </a:r>
            <a:r>
              <a:rPr lang="en-US" sz="1090" b="1" i="0" dirty="0">
                <a:solidFill>
                  <a:srgbClr val="FFCC00"/>
                </a:solidFill>
                <a:latin typeface="Beeline Sans" panose="020B0500040202020204" pitchFamily="34" charset="-52"/>
                <a:sym typeface="Arial"/>
              </a:rPr>
              <a:t> </a:t>
            </a:r>
            <a:r>
              <a:rPr lang="en-US" sz="1090" b="1" i="0" dirty="0" err="1">
                <a:solidFill>
                  <a:srgbClr val="FFCC00"/>
                </a:solidFill>
                <a:latin typeface="Beeline Sans" panose="020B0500040202020204" pitchFamily="34" charset="-52"/>
                <a:sym typeface="Arial"/>
              </a:rPr>
              <a:t>юридического</a:t>
            </a:r>
            <a:r>
              <a:rPr lang="en-US" sz="1090" b="1" i="0" dirty="0">
                <a:solidFill>
                  <a:srgbClr val="FFCC00"/>
                </a:solidFill>
                <a:latin typeface="Beeline Sans" panose="020B0500040202020204" pitchFamily="34" charset="-52"/>
                <a:sym typeface="Arial"/>
              </a:rPr>
              <a:t> AI-</a:t>
            </a:r>
            <a:r>
              <a:rPr lang="en-US" sz="1090" b="1" i="0" dirty="0" err="1">
                <a:solidFill>
                  <a:srgbClr val="FFCC00"/>
                </a:solidFill>
                <a:latin typeface="Beeline Sans" panose="020B0500040202020204" pitchFamily="34" charset="-52"/>
                <a:sym typeface="Arial"/>
              </a:rPr>
              <a:t>агента</a:t>
            </a:r>
            <a:r>
              <a:rPr lang="en-US" sz="1090" b="1" i="0" dirty="0">
                <a:solidFill>
                  <a:srgbClr val="FFCC00"/>
                </a:solidFill>
                <a:latin typeface="Beeline Sans" panose="020B0500040202020204" pitchFamily="34" charset="-52"/>
                <a:sym typeface="Arial"/>
              </a:rPr>
              <a:t> </a:t>
            </a:r>
            <a:r>
              <a:rPr lang="en-US" sz="1090" b="1" i="0" dirty="0" err="1">
                <a:solidFill>
                  <a:srgbClr val="FFCC00"/>
                </a:solidFill>
                <a:latin typeface="Beeline Sans" panose="020B0500040202020204" pitchFamily="34" charset="-52"/>
                <a:sym typeface="Arial"/>
              </a:rPr>
              <a:t>под</a:t>
            </a:r>
            <a:r>
              <a:rPr lang="en-US" sz="1090" b="1" i="0" dirty="0">
                <a:solidFill>
                  <a:srgbClr val="FFCC00"/>
                </a:solidFill>
                <a:latin typeface="Beeline Sans" panose="020B0500040202020204" pitchFamily="34" charset="-52"/>
                <a:sym typeface="Arial"/>
              </a:rPr>
              <a:t> </a:t>
            </a:r>
            <a:r>
              <a:rPr lang="en-US" sz="1090" b="1" i="0" dirty="0" err="1">
                <a:solidFill>
                  <a:srgbClr val="FFCC00"/>
                </a:solidFill>
                <a:latin typeface="Beeline Sans" panose="020B0500040202020204" pitchFamily="34" charset="-52"/>
                <a:sym typeface="Arial"/>
              </a:rPr>
              <a:t>контур</a:t>
            </a:r>
            <a:r>
              <a:rPr lang="en-US" sz="1090" b="1" i="0" dirty="0">
                <a:solidFill>
                  <a:srgbClr val="FFCC00"/>
                </a:solidFill>
                <a:latin typeface="Beeline Sans" panose="020B0500040202020204" pitchFamily="34" charset="-52"/>
                <a:sym typeface="Arial"/>
              </a:rPr>
              <a:t> </a:t>
            </a:r>
            <a:r>
              <a:rPr lang="en-US" sz="1090" b="1" i="0" dirty="0" err="1">
                <a:solidFill>
                  <a:srgbClr val="FFCC00"/>
                </a:solidFill>
                <a:latin typeface="Beeline Sans" panose="020B0500040202020204" pitchFamily="34" charset="-52"/>
                <a:sym typeface="Arial"/>
              </a:rPr>
              <a:t>и</a:t>
            </a:r>
            <a:r>
              <a:rPr lang="en-US" sz="1090" b="1" i="0" dirty="0">
                <a:solidFill>
                  <a:srgbClr val="FFCC00"/>
                </a:solidFill>
                <a:latin typeface="Beeline Sans" panose="020B0500040202020204" pitchFamily="34" charset="-52"/>
                <a:sym typeface="Arial"/>
              </a:rPr>
              <a:t> </a:t>
            </a:r>
            <a:r>
              <a:rPr lang="en-US" sz="1090" b="1" i="0" dirty="0" err="1">
                <a:solidFill>
                  <a:srgbClr val="FFCC00"/>
                </a:solidFill>
                <a:latin typeface="Beeline Sans" panose="020B0500040202020204" pitchFamily="34" charset="-52"/>
                <a:sym typeface="Arial"/>
              </a:rPr>
              <a:t>процессы</a:t>
            </a:r>
            <a:r>
              <a:rPr lang="en-US" sz="1090" b="0" i="0" dirty="0">
                <a:solidFill>
                  <a:srgbClr val="D8D8DE"/>
                </a:solidFill>
                <a:latin typeface="Beeline Sans" panose="020B0500040202020204" pitchFamily="34" charset="-52"/>
                <a:sym typeface="Arial"/>
              </a:rPr>
              <a:t>, </a:t>
            </a:r>
            <a:r>
              <a:rPr lang="en-US" sz="1090" b="0" i="0" dirty="0" err="1">
                <a:solidFill>
                  <a:srgbClr val="D8D8DE"/>
                </a:solidFill>
                <a:latin typeface="Beeline Sans" panose="020B0500040202020204" pitchFamily="34" charset="-52"/>
                <a:sym typeface="Arial"/>
              </a:rPr>
              <a:t>а</a:t>
            </a:r>
            <a:r>
              <a:rPr lang="en-US" sz="1090" b="0" i="0" dirty="0">
                <a:solidFill>
                  <a:srgbClr val="D8D8DE"/>
                </a:solidFill>
                <a:latin typeface="Beeline Sans" panose="020B0500040202020204" pitchFamily="34" charset="-52"/>
                <a:sym typeface="Arial"/>
              </a:rPr>
              <a:t> </a:t>
            </a:r>
            <a:r>
              <a:rPr lang="en-US" sz="1090" b="0" i="0" dirty="0" err="1">
                <a:solidFill>
                  <a:srgbClr val="D8D8DE"/>
                </a:solidFill>
                <a:latin typeface="Beeline Sans" panose="020B0500040202020204" pitchFamily="34" charset="-52"/>
                <a:sym typeface="Arial"/>
              </a:rPr>
              <a:t>не</a:t>
            </a:r>
            <a:r>
              <a:rPr lang="en-US" sz="1090" b="0" i="0" dirty="0">
                <a:solidFill>
                  <a:srgbClr val="D8D8DE"/>
                </a:solidFill>
                <a:latin typeface="Beeline Sans" panose="020B0500040202020204" pitchFamily="34" charset="-52"/>
                <a:sym typeface="Arial"/>
              </a:rPr>
              <a:t> </a:t>
            </a:r>
            <a:r>
              <a:rPr lang="en-US" sz="1090" b="0" i="0" dirty="0" err="1">
                <a:solidFill>
                  <a:srgbClr val="D8D8DE"/>
                </a:solidFill>
                <a:latin typeface="Beeline Sans" panose="020B0500040202020204" pitchFamily="34" charset="-52"/>
                <a:sym typeface="Arial"/>
              </a:rPr>
              <a:t>разработка</a:t>
            </a:r>
            <a:r>
              <a:rPr lang="en-US" sz="1090" b="0" i="0" dirty="0">
                <a:solidFill>
                  <a:srgbClr val="D8D8DE"/>
                </a:solidFill>
                <a:latin typeface="Beeline Sans" panose="020B0500040202020204" pitchFamily="34" charset="-52"/>
                <a:sym typeface="Arial"/>
              </a:rPr>
              <a:t> </a:t>
            </a:r>
            <a:r>
              <a:rPr lang="en-US" sz="1090" b="0" i="0" dirty="0" err="1">
                <a:solidFill>
                  <a:srgbClr val="D8D8DE"/>
                </a:solidFill>
                <a:latin typeface="Beeline Sans" panose="020B0500040202020204" pitchFamily="34" charset="-52"/>
                <a:sym typeface="Arial"/>
              </a:rPr>
              <a:t>отдельной</a:t>
            </a:r>
            <a:r>
              <a:rPr lang="en-US" sz="1090" b="0" i="0" dirty="0">
                <a:solidFill>
                  <a:srgbClr val="D8D8DE"/>
                </a:solidFill>
                <a:latin typeface="Beeline Sans" panose="020B0500040202020204" pitchFamily="34" charset="-52"/>
                <a:sym typeface="Arial"/>
              </a:rPr>
              <a:t> </a:t>
            </a:r>
            <a:r>
              <a:rPr lang="en-US" sz="1090" b="0" i="0" dirty="0" err="1">
                <a:solidFill>
                  <a:srgbClr val="D8D8DE"/>
                </a:solidFill>
                <a:latin typeface="Beeline Sans" panose="020B0500040202020204" pitchFamily="34" charset="-52"/>
                <a:sym typeface="Arial"/>
              </a:rPr>
              <a:t>системы</a:t>
            </a:r>
            <a:r>
              <a:rPr lang="en-US" sz="1090" b="0" i="0" dirty="0">
                <a:solidFill>
                  <a:srgbClr val="D8D8DE"/>
                </a:solidFill>
                <a:latin typeface="Beeline Sans" panose="020B0500040202020204" pitchFamily="34" charset="-52"/>
                <a:sym typeface="Arial"/>
              </a:rPr>
              <a:t>.</a:t>
            </a:r>
            <a:endParaRPr dirty="0">
              <a:latin typeface="Beeline Sans" panose="020B0500040202020204" pitchFamily="34" charset="-52"/>
            </a:endParaRPr>
          </a:p>
        </p:txBody>
      </p:sp>
      <p:sp>
        <p:nvSpPr>
          <p:cNvPr id="283" name="Google Shape;283;p9"/>
          <p:cNvSpPr/>
          <p:nvPr/>
        </p:nvSpPr>
        <p:spPr>
          <a:xfrm>
            <a:off x="876300" y="4048653"/>
            <a:ext cx="998220" cy="209550"/>
          </a:xfrm>
          <a:prstGeom prst="roundRect">
            <a:avLst>
              <a:gd name="adj" fmla="val 50000"/>
            </a:avLst>
          </a:prstGeom>
          <a:solidFill>
            <a:srgbClr val="2A2408"/>
          </a:solidFill>
          <a:ln w="9525" cap="flat" cmpd="sng">
            <a:solidFill>
              <a:srgbClr val="6B56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Beeline Sans" panose="020B0500040202020204" pitchFamily="34" charset="-52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9"/>
          <p:cNvSpPr txBox="1"/>
          <p:nvPr/>
        </p:nvSpPr>
        <p:spPr>
          <a:xfrm>
            <a:off x="981075" y="4053779"/>
            <a:ext cx="788670" cy="1654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60" b="1" i="0">
                <a:solidFill>
                  <a:srgbClr val="FFCC00"/>
                </a:solidFill>
                <a:latin typeface="Beeline Sans" panose="020B0500040202020204" pitchFamily="34" charset="-52"/>
                <a:sym typeface="Arial"/>
              </a:rPr>
              <a:t>готовое ядро</a:t>
            </a:r>
            <a:endParaRPr sz="860" b="1" i="0">
              <a:solidFill>
                <a:srgbClr val="FFCC00"/>
              </a:solidFill>
              <a:latin typeface="Beeline Sans" panose="020B0500040202020204" pitchFamily="34" charset="-52"/>
              <a:sym typeface="Arial"/>
            </a:endParaRPr>
          </a:p>
        </p:txBody>
      </p:sp>
      <p:sp>
        <p:nvSpPr>
          <p:cNvPr id="285" name="Google Shape;285;p9"/>
          <p:cNvSpPr/>
          <p:nvPr/>
        </p:nvSpPr>
        <p:spPr>
          <a:xfrm>
            <a:off x="1931670" y="4048653"/>
            <a:ext cx="1129665" cy="209550"/>
          </a:xfrm>
          <a:prstGeom prst="roundRect">
            <a:avLst>
              <a:gd name="adj" fmla="val 50000"/>
            </a:avLst>
          </a:prstGeom>
          <a:solidFill>
            <a:srgbClr val="2A2408"/>
          </a:solidFill>
          <a:ln w="9525" cap="flat" cmpd="sng">
            <a:solidFill>
              <a:srgbClr val="6B56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Beeline Sans" panose="020B0500040202020204" pitchFamily="34" charset="-52"/>
              <a:ea typeface="Calibri"/>
              <a:cs typeface="Calibri"/>
              <a:sym typeface="Calibri"/>
            </a:endParaRPr>
          </a:p>
        </p:txBody>
      </p:sp>
      <p:sp>
        <p:nvSpPr>
          <p:cNvPr id="286" name="Google Shape;286;p9"/>
          <p:cNvSpPr txBox="1"/>
          <p:nvPr/>
        </p:nvSpPr>
        <p:spPr>
          <a:xfrm>
            <a:off x="2036445" y="4053779"/>
            <a:ext cx="920115" cy="1654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60" b="1" i="0">
                <a:solidFill>
                  <a:srgbClr val="FFCC00"/>
                </a:solidFill>
                <a:latin typeface="Beeline Sans" panose="020B0500040202020204" pitchFamily="34" charset="-52"/>
                <a:sym typeface="Arial"/>
              </a:rPr>
              <a:t>быстрый запуск</a:t>
            </a:r>
            <a:endParaRPr sz="860" b="1" i="0">
              <a:solidFill>
                <a:srgbClr val="FFCC00"/>
              </a:solidFill>
              <a:latin typeface="Beeline Sans" panose="020B0500040202020204" pitchFamily="34" charset="-52"/>
              <a:sym typeface="Arial"/>
            </a:endParaRPr>
          </a:p>
        </p:txBody>
      </p:sp>
      <p:sp>
        <p:nvSpPr>
          <p:cNvPr id="287" name="Google Shape;287;p9"/>
          <p:cNvSpPr/>
          <p:nvPr/>
        </p:nvSpPr>
        <p:spPr>
          <a:xfrm>
            <a:off x="3118485" y="4048653"/>
            <a:ext cx="1655445" cy="209550"/>
          </a:xfrm>
          <a:prstGeom prst="roundRect">
            <a:avLst>
              <a:gd name="adj" fmla="val 50000"/>
            </a:avLst>
          </a:prstGeom>
          <a:solidFill>
            <a:srgbClr val="2A2408"/>
          </a:solidFill>
          <a:ln w="9525" cap="flat" cmpd="sng">
            <a:solidFill>
              <a:srgbClr val="6B56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Beeline Sans" panose="020B0500040202020204" pitchFamily="34" charset="-52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9"/>
          <p:cNvSpPr txBox="1"/>
          <p:nvPr/>
        </p:nvSpPr>
        <p:spPr>
          <a:xfrm>
            <a:off x="3223260" y="4053779"/>
            <a:ext cx="1445895" cy="1654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60" b="1" i="0">
                <a:solidFill>
                  <a:srgbClr val="FFCC00"/>
                </a:solidFill>
                <a:latin typeface="Beeline Sans" panose="020B0500040202020204" pitchFamily="34" charset="-52"/>
                <a:sym typeface="Arial"/>
              </a:rPr>
              <a:t>ограниченная адаптация</a:t>
            </a:r>
            <a:endParaRPr>
              <a:latin typeface="Beeline Sans" panose="020B0500040202020204" pitchFamily="34" charset="-52"/>
            </a:endParaRPr>
          </a:p>
        </p:txBody>
      </p:sp>
      <p:sp>
        <p:nvSpPr>
          <p:cNvPr id="289" name="Google Shape;289;p9"/>
          <p:cNvSpPr/>
          <p:nvPr/>
        </p:nvSpPr>
        <p:spPr>
          <a:xfrm>
            <a:off x="4831080" y="4048653"/>
            <a:ext cx="1655445" cy="209550"/>
          </a:xfrm>
          <a:prstGeom prst="roundRect">
            <a:avLst>
              <a:gd name="adj" fmla="val 50000"/>
            </a:avLst>
          </a:prstGeom>
          <a:solidFill>
            <a:srgbClr val="1B1B21"/>
          </a:solidFill>
          <a:ln w="9525" cap="flat" cmpd="sng">
            <a:solidFill>
              <a:srgbClr val="33333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Beeline Sans" panose="020B0500040202020204" pitchFamily="34" charset="-52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9"/>
          <p:cNvSpPr txBox="1"/>
          <p:nvPr/>
        </p:nvSpPr>
        <p:spPr>
          <a:xfrm>
            <a:off x="4935855" y="4053779"/>
            <a:ext cx="1445895" cy="1654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60" b="1" i="0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без тяжёлых интеграций</a:t>
            </a:r>
            <a:endParaRPr sz="860" b="1" i="0">
              <a:solidFill>
                <a:srgbClr val="9A9A9A"/>
              </a:solidFill>
              <a:latin typeface="Beeline Sans" panose="020B0500040202020204" pitchFamily="34" charset="-52"/>
              <a:sym typeface="Arial"/>
            </a:endParaRPr>
          </a:p>
        </p:txBody>
      </p:sp>
      <p:sp>
        <p:nvSpPr>
          <p:cNvPr id="291" name="Google Shape;291;p9"/>
          <p:cNvSpPr/>
          <p:nvPr/>
        </p:nvSpPr>
        <p:spPr>
          <a:xfrm>
            <a:off x="685800" y="4719637"/>
            <a:ext cx="1778000" cy="876300"/>
          </a:xfrm>
          <a:prstGeom prst="roundRect">
            <a:avLst>
              <a:gd name="adj" fmla="val 17391"/>
            </a:avLst>
          </a:prstGeom>
          <a:solidFill>
            <a:srgbClr val="15151A"/>
          </a:solidFill>
          <a:ln w="9525" cap="flat" cmpd="sng">
            <a:solidFill>
              <a:srgbClr val="26263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Beeline Sans" panose="020B0500040202020204" pitchFamily="34" charset="-52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9"/>
          <p:cNvSpPr txBox="1"/>
          <p:nvPr/>
        </p:nvSpPr>
        <p:spPr>
          <a:xfrm>
            <a:off x="819150" y="4852987"/>
            <a:ext cx="1511300" cy="166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40" b="1" i="0">
                <a:solidFill>
                  <a:srgbClr val="FFCC00"/>
                </a:solidFill>
                <a:latin typeface="Beeline Sans" panose="020B0500040202020204" pitchFamily="34" charset="-52"/>
                <a:sym typeface="Arial"/>
              </a:rPr>
              <a:t>Платформа</a:t>
            </a:r>
            <a:endParaRPr>
              <a:latin typeface="Beeline Sans" panose="020B0500040202020204" pitchFamily="34" charset="-52"/>
            </a:endParaRPr>
          </a:p>
        </p:txBody>
      </p:sp>
      <p:sp>
        <p:nvSpPr>
          <p:cNvPr id="293" name="Google Shape;293;p9"/>
          <p:cNvSpPr txBox="1"/>
          <p:nvPr/>
        </p:nvSpPr>
        <p:spPr>
          <a:xfrm>
            <a:off x="819150" y="5138737"/>
            <a:ext cx="1511300" cy="383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60" b="0" i="0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«ИИ-агенты для бизнеса» как технологическая основа</a:t>
            </a:r>
            <a:endParaRPr>
              <a:latin typeface="Beeline Sans" panose="020B0500040202020204" pitchFamily="34" charset="-52"/>
            </a:endParaRPr>
          </a:p>
        </p:txBody>
      </p:sp>
      <p:sp>
        <p:nvSpPr>
          <p:cNvPr id="294" name="Google Shape;294;p9"/>
          <p:cNvSpPr/>
          <p:nvPr/>
        </p:nvSpPr>
        <p:spPr>
          <a:xfrm>
            <a:off x="2559050" y="4719637"/>
            <a:ext cx="1968500" cy="876300"/>
          </a:xfrm>
          <a:prstGeom prst="roundRect">
            <a:avLst>
              <a:gd name="adj" fmla="val 17391"/>
            </a:avLst>
          </a:prstGeom>
          <a:solidFill>
            <a:srgbClr val="15151A"/>
          </a:solidFill>
          <a:ln w="9525" cap="flat" cmpd="sng">
            <a:solidFill>
              <a:srgbClr val="26263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Beeline Sans" panose="020B0500040202020204" pitchFamily="34" charset="-52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9"/>
          <p:cNvSpPr txBox="1"/>
          <p:nvPr/>
        </p:nvSpPr>
        <p:spPr>
          <a:xfrm>
            <a:off x="2692400" y="4852987"/>
            <a:ext cx="1511300" cy="166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40" b="1" i="0">
                <a:solidFill>
                  <a:srgbClr val="FFCC00"/>
                </a:solidFill>
                <a:latin typeface="Beeline Sans" panose="020B0500040202020204" pitchFamily="34" charset="-52"/>
                <a:sym typeface="Arial"/>
              </a:rPr>
              <a:t>Базовый продукт</a:t>
            </a:r>
            <a:endParaRPr>
              <a:latin typeface="Beeline Sans" panose="020B0500040202020204" pitchFamily="34" charset="-52"/>
            </a:endParaRPr>
          </a:p>
        </p:txBody>
      </p:sp>
      <p:sp>
        <p:nvSpPr>
          <p:cNvPr id="296" name="Google Shape;296;p9"/>
          <p:cNvSpPr txBox="1"/>
          <p:nvPr/>
        </p:nvSpPr>
        <p:spPr>
          <a:xfrm>
            <a:off x="2692400" y="5138737"/>
            <a:ext cx="1778000" cy="383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60" b="0" i="0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Готовый юридический AI-агент, уже работающий в проде</a:t>
            </a:r>
            <a:endParaRPr sz="860" b="0" i="0">
              <a:solidFill>
                <a:srgbClr val="9A9A9A"/>
              </a:solidFill>
              <a:latin typeface="Beeline Sans" panose="020B0500040202020204" pitchFamily="34" charset="-52"/>
              <a:sym typeface="Arial"/>
            </a:endParaRPr>
          </a:p>
        </p:txBody>
      </p:sp>
      <p:sp>
        <p:nvSpPr>
          <p:cNvPr id="297" name="Google Shape;297;p9"/>
          <p:cNvSpPr/>
          <p:nvPr/>
        </p:nvSpPr>
        <p:spPr>
          <a:xfrm>
            <a:off x="4660900" y="4719637"/>
            <a:ext cx="2033904" cy="876300"/>
          </a:xfrm>
          <a:prstGeom prst="roundRect">
            <a:avLst>
              <a:gd name="adj" fmla="val 17391"/>
            </a:avLst>
          </a:prstGeom>
          <a:solidFill>
            <a:srgbClr val="15151A"/>
          </a:solidFill>
          <a:ln w="9525" cap="flat" cmpd="sng">
            <a:solidFill>
              <a:srgbClr val="26263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Beeline Sans" panose="020B0500040202020204" pitchFamily="34" charset="-52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p9"/>
          <p:cNvSpPr txBox="1"/>
          <p:nvPr/>
        </p:nvSpPr>
        <p:spPr>
          <a:xfrm>
            <a:off x="4872353" y="4852987"/>
            <a:ext cx="1511300" cy="166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40" b="1" i="0">
                <a:solidFill>
                  <a:srgbClr val="FFCC00"/>
                </a:solidFill>
                <a:latin typeface="Beeline Sans" panose="020B0500040202020204" pitchFamily="34" charset="-52"/>
                <a:sym typeface="Arial"/>
              </a:rPr>
              <a:t>Адаптация</a:t>
            </a:r>
            <a:endParaRPr sz="940" b="1" i="0">
              <a:solidFill>
                <a:srgbClr val="FFCC00"/>
              </a:solidFill>
              <a:latin typeface="Beeline Sans" panose="020B0500040202020204" pitchFamily="34" charset="-52"/>
              <a:sym typeface="Arial"/>
            </a:endParaRPr>
          </a:p>
        </p:txBody>
      </p:sp>
      <p:sp>
        <p:nvSpPr>
          <p:cNvPr id="299" name="Google Shape;299;p9"/>
          <p:cNvSpPr txBox="1"/>
          <p:nvPr/>
        </p:nvSpPr>
        <p:spPr>
          <a:xfrm>
            <a:off x="4872353" y="5138737"/>
            <a:ext cx="1511300" cy="383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60" b="0" i="0" dirty="0" err="1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Документы</a:t>
            </a:r>
            <a:r>
              <a:rPr lang="en-US" sz="860" b="0" i="0" dirty="0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, </a:t>
            </a:r>
            <a:r>
              <a:rPr lang="en-US" sz="860" b="0" i="0" dirty="0" err="1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шаблоны</a:t>
            </a:r>
            <a:r>
              <a:rPr lang="en-US" sz="860" b="0" i="0" dirty="0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 </a:t>
            </a:r>
            <a:r>
              <a:rPr lang="en-US" sz="860" b="0" i="0" dirty="0" err="1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и</a:t>
            </a:r>
            <a:r>
              <a:rPr lang="en-US" sz="860" b="0" i="0" dirty="0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 </a:t>
            </a:r>
            <a:r>
              <a:rPr lang="en-US" sz="860" b="0" i="0" dirty="0" err="1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регламенты</a:t>
            </a:r>
            <a:endParaRPr sz="860" b="0" i="0" dirty="0">
              <a:solidFill>
                <a:srgbClr val="9A9A9A"/>
              </a:solidFill>
              <a:latin typeface="Beeline Sans" panose="020B0500040202020204" pitchFamily="34" charset="-52"/>
              <a:sym typeface="Arial"/>
            </a:endParaRPr>
          </a:p>
        </p:txBody>
      </p:sp>
      <p:sp>
        <p:nvSpPr>
          <p:cNvPr id="300" name="Google Shape;300;p9"/>
          <p:cNvSpPr/>
          <p:nvPr/>
        </p:nvSpPr>
        <p:spPr>
          <a:xfrm>
            <a:off x="6885304" y="2880251"/>
            <a:ext cx="4620895" cy="2715686"/>
          </a:xfrm>
          <a:prstGeom prst="roundRect">
            <a:avLst>
              <a:gd name="adj" fmla="val 7207"/>
            </a:avLst>
          </a:prstGeom>
          <a:solidFill>
            <a:srgbClr val="15151A"/>
          </a:solidFill>
          <a:ln w="9525" cap="flat" cmpd="sng">
            <a:solidFill>
              <a:srgbClr val="26263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Beeline Sans" panose="020B0500040202020204" pitchFamily="34" charset="-52"/>
              <a:ea typeface="Calibri"/>
              <a:cs typeface="Calibri"/>
              <a:sym typeface="Calibri"/>
            </a:endParaRPr>
          </a:p>
        </p:txBody>
      </p:sp>
      <p:sp>
        <p:nvSpPr>
          <p:cNvPr id="301" name="Google Shape;301;p9"/>
          <p:cNvSpPr txBox="1"/>
          <p:nvPr/>
        </p:nvSpPr>
        <p:spPr>
          <a:xfrm>
            <a:off x="7171270" y="3087685"/>
            <a:ext cx="4762500" cy="198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0" b="1" i="0">
                <a:solidFill>
                  <a:srgbClr val="FFCC00"/>
                </a:solidFill>
                <a:latin typeface="Beeline Sans" panose="020B0500040202020204" pitchFamily="34" charset="-52"/>
                <a:sym typeface="Arial"/>
              </a:rPr>
              <a:t>Что входит в адаптацию</a:t>
            </a:r>
            <a:endParaRPr sz="1120" b="1" i="0">
              <a:solidFill>
                <a:srgbClr val="FFCC00"/>
              </a:solidFill>
              <a:latin typeface="Beeline Sans" panose="020B0500040202020204" pitchFamily="34" charset="-52"/>
              <a:sym typeface="Arial"/>
            </a:endParaRPr>
          </a:p>
        </p:txBody>
      </p:sp>
      <p:sp>
        <p:nvSpPr>
          <p:cNvPr id="302" name="Google Shape;302;p9"/>
          <p:cNvSpPr txBox="1"/>
          <p:nvPr/>
        </p:nvSpPr>
        <p:spPr>
          <a:xfrm>
            <a:off x="7161528" y="3373435"/>
            <a:ext cx="4154171" cy="1515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42875" marR="0" lvl="0" indent="-142875" algn="l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1010"/>
              <a:buFont typeface="Arial"/>
              <a:buChar char="•"/>
            </a:pPr>
            <a:r>
              <a:rPr lang="en-US" sz="1010" b="0" i="0" dirty="0" err="1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Настройка</a:t>
            </a:r>
            <a:r>
              <a:rPr lang="en-US" sz="1010" b="0" i="0" dirty="0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 </a:t>
            </a:r>
            <a:r>
              <a:rPr lang="en-US" sz="1010" b="0" i="0" dirty="0" err="1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агента</a:t>
            </a:r>
            <a:r>
              <a:rPr lang="en-US" sz="1010" b="0" i="0" dirty="0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 </a:t>
            </a:r>
            <a:r>
              <a:rPr lang="en-US" sz="1010" b="0" i="0" dirty="0" err="1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под</a:t>
            </a:r>
            <a:r>
              <a:rPr lang="en-US" sz="1010" b="0" i="0" dirty="0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 </a:t>
            </a:r>
            <a:r>
              <a:rPr lang="en-US" sz="1010" b="0" i="0" dirty="0" err="1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типовые</a:t>
            </a:r>
            <a:r>
              <a:rPr lang="en-US" sz="1010" b="0" i="0" dirty="0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 </a:t>
            </a:r>
            <a:r>
              <a:rPr lang="en-US" sz="1010" b="1" i="0" dirty="0" err="1">
                <a:solidFill>
                  <a:srgbClr val="D8D8DE"/>
                </a:solidFill>
                <a:latin typeface="Beeline Sans" panose="020B0500040202020204" pitchFamily="34" charset="-52"/>
                <a:sym typeface="Arial"/>
              </a:rPr>
              <a:t>договоры</a:t>
            </a:r>
            <a:r>
              <a:rPr lang="en-US" sz="1010" b="1" i="0" dirty="0">
                <a:solidFill>
                  <a:srgbClr val="D8D8DE"/>
                </a:solidFill>
                <a:latin typeface="Beeline Sans" panose="020B0500040202020204" pitchFamily="34" charset="-52"/>
                <a:sym typeface="Arial"/>
              </a:rPr>
              <a:t>, ТЗ </a:t>
            </a:r>
            <a:r>
              <a:rPr lang="en-US" sz="1010" b="1" i="0" dirty="0" err="1">
                <a:solidFill>
                  <a:srgbClr val="D8D8DE"/>
                </a:solidFill>
                <a:latin typeface="Beeline Sans" panose="020B0500040202020204" pitchFamily="34" charset="-52"/>
                <a:sym typeface="Arial"/>
              </a:rPr>
              <a:t>и</a:t>
            </a:r>
            <a:r>
              <a:rPr lang="en-US" sz="1010" b="1" i="0" dirty="0">
                <a:solidFill>
                  <a:srgbClr val="D8D8DE"/>
                </a:solidFill>
                <a:latin typeface="Beeline Sans" panose="020B0500040202020204" pitchFamily="34" charset="-52"/>
                <a:sym typeface="Arial"/>
              </a:rPr>
              <a:t> </a:t>
            </a:r>
            <a:r>
              <a:rPr lang="en-US" sz="1010" b="1" i="0" dirty="0" err="1">
                <a:solidFill>
                  <a:srgbClr val="D8D8DE"/>
                </a:solidFill>
                <a:latin typeface="Beeline Sans" panose="020B0500040202020204" pitchFamily="34" charset="-52"/>
                <a:sym typeface="Arial"/>
              </a:rPr>
              <a:t>закупочные</a:t>
            </a:r>
            <a:r>
              <a:rPr lang="en-US" sz="1010" b="1" i="0" dirty="0">
                <a:solidFill>
                  <a:srgbClr val="D8D8DE"/>
                </a:solidFill>
                <a:latin typeface="Beeline Sans" panose="020B0500040202020204" pitchFamily="34" charset="-52"/>
                <a:sym typeface="Arial"/>
              </a:rPr>
              <a:t> </a:t>
            </a:r>
            <a:r>
              <a:rPr lang="en-US" sz="1010" b="1" i="0" dirty="0" err="1">
                <a:solidFill>
                  <a:srgbClr val="D8D8DE"/>
                </a:solidFill>
                <a:latin typeface="Beeline Sans" panose="020B0500040202020204" pitchFamily="34" charset="-52"/>
                <a:sym typeface="Arial"/>
              </a:rPr>
              <a:t>документы</a:t>
            </a:r>
            <a:endParaRPr sz="1010" b="0" i="0" dirty="0">
              <a:solidFill>
                <a:srgbClr val="9A9A9A"/>
              </a:solidFill>
              <a:latin typeface="Beeline Sans" panose="020B0500040202020204" pitchFamily="34" charset="-52"/>
              <a:sym typeface="Arial"/>
            </a:endParaRPr>
          </a:p>
          <a:p>
            <a:pPr marL="142875" marR="0" lvl="0" indent="-142875" algn="l" rtl="0">
              <a:lnSpc>
                <a:spcPct val="135000"/>
              </a:lnSpc>
              <a:spcBef>
                <a:spcPts val="375"/>
              </a:spcBef>
              <a:spcAft>
                <a:spcPts val="0"/>
              </a:spcAft>
              <a:buClr>
                <a:srgbClr val="FFCC00"/>
              </a:buClr>
              <a:buSzPts val="1010"/>
              <a:buFont typeface="Arial"/>
              <a:buChar char="•"/>
            </a:pPr>
            <a:r>
              <a:rPr lang="en-US" sz="1010" b="0" i="0" dirty="0" err="1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Подключение</a:t>
            </a:r>
            <a:r>
              <a:rPr lang="en-US" sz="1010" b="0" i="0" dirty="0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 </a:t>
            </a:r>
            <a:r>
              <a:rPr lang="en-US" sz="1010" b="0" i="0" dirty="0" err="1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первичного</a:t>
            </a:r>
            <a:r>
              <a:rPr lang="en-US" sz="1010" b="0" i="0" dirty="0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 </a:t>
            </a:r>
            <a:r>
              <a:rPr lang="en-US" sz="1010" b="0" i="0" dirty="0" err="1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набора</a:t>
            </a:r>
            <a:r>
              <a:rPr lang="en-US" sz="1010" b="0" i="0" dirty="0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 </a:t>
            </a:r>
            <a:r>
              <a:rPr lang="en-US" sz="1010" b="0" i="0" dirty="0" err="1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документов</a:t>
            </a:r>
            <a:r>
              <a:rPr lang="en-US" sz="1010" b="0" i="0" dirty="0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 </a:t>
            </a:r>
            <a:r>
              <a:rPr lang="en-US" sz="1010" b="0" i="0" dirty="0" err="1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в</a:t>
            </a:r>
            <a:r>
              <a:rPr lang="en-US" sz="1010" b="0" i="0" dirty="0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 </a:t>
            </a:r>
            <a:r>
              <a:rPr lang="en-US" sz="1010" b="0" i="0" dirty="0" err="1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базу</a:t>
            </a:r>
            <a:r>
              <a:rPr lang="en-US" sz="1010" b="0" i="0" dirty="0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 </a:t>
            </a:r>
            <a:r>
              <a:rPr lang="en-US" sz="1010" b="0" i="0" dirty="0" err="1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знаний</a:t>
            </a:r>
            <a:endParaRPr sz="1010" b="0" i="0" dirty="0">
              <a:solidFill>
                <a:srgbClr val="9A9A9A"/>
              </a:solidFill>
              <a:latin typeface="Beeline Sans" panose="020B0500040202020204" pitchFamily="34" charset="-52"/>
              <a:sym typeface="Arial"/>
            </a:endParaRPr>
          </a:p>
          <a:p>
            <a:pPr marL="142875" marR="0" lvl="0" indent="-142875" algn="l" rtl="0">
              <a:lnSpc>
                <a:spcPct val="135000"/>
              </a:lnSpc>
              <a:spcBef>
                <a:spcPts val="375"/>
              </a:spcBef>
              <a:spcAft>
                <a:spcPts val="0"/>
              </a:spcAft>
              <a:buClr>
                <a:srgbClr val="FFCC00"/>
              </a:buClr>
              <a:buSzPts val="1010"/>
              <a:buFont typeface="Arial"/>
              <a:buChar char="•"/>
            </a:pPr>
            <a:r>
              <a:rPr lang="en-US" sz="1010" b="0" i="0" dirty="0" err="1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Настройка</a:t>
            </a:r>
            <a:r>
              <a:rPr lang="en-US" sz="1010" b="0" i="0" dirty="0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 </a:t>
            </a:r>
            <a:r>
              <a:rPr lang="en-US" sz="1010" b="0" i="0" dirty="0" err="1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логики</a:t>
            </a:r>
            <a:r>
              <a:rPr lang="en-US" sz="1010" b="0" i="0" dirty="0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 </a:t>
            </a:r>
            <a:r>
              <a:rPr lang="en-US" sz="1010" b="0" i="0" dirty="0" err="1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анализа</a:t>
            </a:r>
            <a:r>
              <a:rPr lang="en-US" sz="1010" b="0" i="0" dirty="0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 </a:t>
            </a:r>
            <a:r>
              <a:rPr lang="en-US" sz="1010" b="0" i="0" dirty="0" err="1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и</a:t>
            </a:r>
            <a:r>
              <a:rPr lang="en-US" sz="1010" b="0" i="0" dirty="0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 </a:t>
            </a:r>
            <a:r>
              <a:rPr lang="en-US" sz="1010" b="0" i="0" dirty="0" err="1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формата</a:t>
            </a:r>
            <a:r>
              <a:rPr lang="en-US" sz="1010" b="0" i="0" dirty="0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 </a:t>
            </a:r>
            <a:r>
              <a:rPr lang="en-US" sz="1010" b="0" i="0" dirty="0" err="1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результата</a:t>
            </a:r>
            <a:endParaRPr sz="1010" b="0" i="0" dirty="0">
              <a:solidFill>
                <a:srgbClr val="9A9A9A"/>
              </a:solidFill>
              <a:latin typeface="Beeline Sans" panose="020B0500040202020204" pitchFamily="34" charset="-52"/>
              <a:sym typeface="Arial"/>
            </a:endParaRPr>
          </a:p>
          <a:p>
            <a:pPr marL="142875" marR="0" lvl="0" indent="-142875" algn="l" rtl="0">
              <a:lnSpc>
                <a:spcPct val="135000"/>
              </a:lnSpc>
              <a:spcBef>
                <a:spcPts val="375"/>
              </a:spcBef>
              <a:spcAft>
                <a:spcPts val="0"/>
              </a:spcAft>
              <a:buClr>
                <a:srgbClr val="FFCC00"/>
              </a:buClr>
              <a:buSzPts val="1010"/>
              <a:buFont typeface="Arial"/>
              <a:buChar char="•"/>
            </a:pPr>
            <a:r>
              <a:rPr lang="en-US" sz="1010" b="0" i="0" dirty="0" err="1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Настройка</a:t>
            </a:r>
            <a:r>
              <a:rPr lang="en-US" sz="1010" b="0" i="0" dirty="0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 </a:t>
            </a:r>
            <a:r>
              <a:rPr lang="en-US" sz="1010" b="0" i="0" dirty="0" err="1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промптов</a:t>
            </a:r>
            <a:r>
              <a:rPr lang="en-US" sz="1010" b="0" i="0" dirty="0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 </a:t>
            </a:r>
            <a:r>
              <a:rPr lang="en-US" sz="1010" b="0" i="0" dirty="0" err="1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под</a:t>
            </a:r>
            <a:r>
              <a:rPr lang="en-US" sz="1010" b="0" i="0" dirty="0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 </a:t>
            </a:r>
            <a:r>
              <a:rPr lang="en-US" sz="1010" b="0" i="0" dirty="0" err="1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терминологию</a:t>
            </a:r>
            <a:r>
              <a:rPr lang="en-US" sz="1010" b="0" i="0" dirty="0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 </a:t>
            </a:r>
            <a:r>
              <a:rPr lang="en-US" sz="1010" b="0" i="0" dirty="0" err="1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заказчика</a:t>
            </a:r>
            <a:endParaRPr sz="1010" b="0" i="0" dirty="0">
              <a:solidFill>
                <a:srgbClr val="9A9A9A"/>
              </a:solidFill>
              <a:latin typeface="Beeline Sans" panose="020B0500040202020204" pitchFamily="34" charset="-52"/>
              <a:sym typeface="Arial"/>
            </a:endParaRPr>
          </a:p>
          <a:p>
            <a:pPr marL="142875" marR="0" lvl="0" indent="-142875" algn="l" rtl="0">
              <a:lnSpc>
                <a:spcPct val="135000"/>
              </a:lnSpc>
              <a:spcBef>
                <a:spcPts val="375"/>
              </a:spcBef>
              <a:spcAft>
                <a:spcPts val="0"/>
              </a:spcAft>
              <a:buClr>
                <a:srgbClr val="FFCC00"/>
              </a:buClr>
              <a:buSzPts val="1010"/>
              <a:buFont typeface="Arial"/>
              <a:buChar char="•"/>
            </a:pPr>
            <a:r>
              <a:rPr lang="en-US" sz="1010" b="0" i="0" dirty="0" err="1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Тестирование</a:t>
            </a:r>
            <a:r>
              <a:rPr lang="en-US" sz="1010" b="0" i="0" dirty="0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 </a:t>
            </a:r>
            <a:r>
              <a:rPr lang="en-US" sz="1010" b="0" i="0" dirty="0" err="1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на</a:t>
            </a:r>
            <a:r>
              <a:rPr lang="en-US" sz="1010" b="0" i="0" dirty="0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 </a:t>
            </a:r>
            <a:r>
              <a:rPr lang="en-US" sz="1010" b="0" i="0" dirty="0" err="1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реальных</a:t>
            </a:r>
            <a:r>
              <a:rPr lang="en-US" sz="1010" b="0" i="0" dirty="0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 </a:t>
            </a:r>
            <a:r>
              <a:rPr lang="en-US" sz="1010" b="0" i="0" dirty="0" err="1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примерах</a:t>
            </a:r>
            <a:r>
              <a:rPr lang="en-US" sz="1010" b="0" i="0" dirty="0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 </a:t>
            </a:r>
            <a:r>
              <a:rPr lang="en-US" sz="1010" b="0" i="0" dirty="0" err="1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документов</a:t>
            </a:r>
            <a:endParaRPr sz="1010" b="0" i="0" dirty="0">
              <a:solidFill>
                <a:srgbClr val="9A9A9A"/>
              </a:solidFill>
              <a:latin typeface="Beeline Sans" panose="020B0500040202020204" pitchFamily="34" charset="-52"/>
              <a:sym typeface="Arial"/>
            </a:endParaRPr>
          </a:p>
          <a:p>
            <a:pPr marL="142875" marR="0" lvl="0" indent="-142875" algn="l" rtl="0">
              <a:lnSpc>
                <a:spcPct val="135000"/>
              </a:lnSpc>
              <a:spcBef>
                <a:spcPts val="375"/>
              </a:spcBef>
              <a:spcAft>
                <a:spcPts val="0"/>
              </a:spcAft>
              <a:buClr>
                <a:srgbClr val="FFCC00"/>
              </a:buClr>
              <a:buSzPts val="1010"/>
              <a:buFont typeface="Arial"/>
              <a:buChar char="•"/>
            </a:pPr>
            <a:r>
              <a:rPr lang="en-US" sz="1010" b="0" i="0" dirty="0" err="1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Корректировка</a:t>
            </a:r>
            <a:r>
              <a:rPr lang="en-US" sz="1010" b="0" i="0" dirty="0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 </a:t>
            </a:r>
            <a:r>
              <a:rPr lang="en-US" sz="1010" b="0" i="0" dirty="0" err="1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по</a:t>
            </a:r>
            <a:r>
              <a:rPr lang="en-US" sz="1010" b="0" i="0" dirty="0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 </a:t>
            </a:r>
            <a:r>
              <a:rPr lang="en-US" sz="1010" b="0" i="0" dirty="0" err="1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итогам</a:t>
            </a:r>
            <a:r>
              <a:rPr lang="en-US" sz="1010" b="0" i="0" dirty="0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 </a:t>
            </a:r>
            <a:r>
              <a:rPr lang="en-US" sz="1010" b="0" i="0" dirty="0" err="1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пилота</a:t>
            </a:r>
            <a:endParaRPr sz="1010" b="0" i="0" dirty="0">
              <a:solidFill>
                <a:srgbClr val="9A9A9A"/>
              </a:solidFill>
              <a:latin typeface="Beeline Sans" panose="020B0500040202020204" pitchFamily="34" charset="-52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A0A0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Beeline Sans" panose="020B0500040202020204" pitchFamily="34" charset="-52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p10"/>
          <p:cNvSpPr txBox="1"/>
          <p:nvPr/>
        </p:nvSpPr>
        <p:spPr>
          <a:xfrm>
            <a:off x="685800" y="885825"/>
            <a:ext cx="10820400" cy="4893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>
                <a:solidFill>
                  <a:srgbClr val="FFFFFF"/>
                </a:solidFill>
                <a:latin typeface="Beeline Sans" panose="020B0500040202020204" pitchFamily="34" charset="-52"/>
                <a:sym typeface="Arial"/>
              </a:rPr>
              <a:t>Что умеет AI-помощник юриста</a:t>
            </a:r>
            <a:endParaRPr>
              <a:latin typeface="Beeline Sans" panose="020B0500040202020204" pitchFamily="34" charset="-52"/>
            </a:endParaRPr>
          </a:p>
        </p:txBody>
      </p:sp>
      <p:sp>
        <p:nvSpPr>
          <p:cNvPr id="310" name="Google Shape;310;p10"/>
          <p:cNvSpPr/>
          <p:nvPr/>
        </p:nvSpPr>
        <p:spPr>
          <a:xfrm>
            <a:off x="685800" y="2181225"/>
            <a:ext cx="2590800" cy="1123950"/>
          </a:xfrm>
          <a:prstGeom prst="roundRect">
            <a:avLst>
              <a:gd name="adj" fmla="val 13559"/>
            </a:avLst>
          </a:prstGeom>
          <a:solidFill>
            <a:srgbClr val="15151A"/>
          </a:solidFill>
          <a:ln w="9525" cap="flat" cmpd="sng">
            <a:solidFill>
              <a:srgbClr val="26263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Beeline Sans" panose="020B0500040202020204" pitchFamily="34" charset="-52"/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311;p10"/>
          <p:cNvSpPr txBox="1"/>
          <p:nvPr/>
        </p:nvSpPr>
        <p:spPr>
          <a:xfrm>
            <a:off x="838200" y="2333625"/>
            <a:ext cx="2286000" cy="198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0" b="1" i="0">
                <a:solidFill>
                  <a:srgbClr val="FFCC00"/>
                </a:solidFill>
                <a:latin typeface="Beeline Sans" panose="020B0500040202020204" pitchFamily="34" charset="-52"/>
                <a:sym typeface="Arial"/>
              </a:rPr>
              <a:t>Проверка договоров</a:t>
            </a:r>
            <a:endParaRPr>
              <a:latin typeface="Beeline Sans" panose="020B0500040202020204" pitchFamily="34" charset="-52"/>
            </a:endParaRPr>
          </a:p>
        </p:txBody>
      </p:sp>
      <p:sp>
        <p:nvSpPr>
          <p:cNvPr id="312" name="Google Shape;312;p10"/>
          <p:cNvSpPr txBox="1"/>
          <p:nvPr/>
        </p:nvSpPr>
        <p:spPr>
          <a:xfrm>
            <a:off x="838200" y="2619375"/>
            <a:ext cx="2286000" cy="4194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40" b="0" i="0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Глубокий анализ с учётом типа договора и защищаемой стороны.</a:t>
            </a:r>
            <a:endParaRPr>
              <a:latin typeface="Beeline Sans" panose="020B0500040202020204" pitchFamily="34" charset="-52"/>
            </a:endParaRPr>
          </a:p>
        </p:txBody>
      </p:sp>
      <p:sp>
        <p:nvSpPr>
          <p:cNvPr id="313" name="Google Shape;313;p10"/>
          <p:cNvSpPr/>
          <p:nvPr/>
        </p:nvSpPr>
        <p:spPr>
          <a:xfrm>
            <a:off x="3429000" y="2181225"/>
            <a:ext cx="2590800" cy="1123950"/>
          </a:xfrm>
          <a:prstGeom prst="roundRect">
            <a:avLst>
              <a:gd name="adj" fmla="val 13559"/>
            </a:avLst>
          </a:prstGeom>
          <a:solidFill>
            <a:srgbClr val="15151A"/>
          </a:solidFill>
          <a:ln w="9525" cap="flat" cmpd="sng">
            <a:solidFill>
              <a:srgbClr val="26263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Beeline Sans" panose="020B0500040202020204" pitchFamily="34" charset="-52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p10"/>
          <p:cNvSpPr txBox="1"/>
          <p:nvPr/>
        </p:nvSpPr>
        <p:spPr>
          <a:xfrm>
            <a:off x="3581400" y="2333625"/>
            <a:ext cx="2286000" cy="198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0" b="1" i="0">
                <a:solidFill>
                  <a:srgbClr val="FFCC00"/>
                </a:solidFill>
                <a:latin typeface="Beeline Sans" panose="020B0500040202020204" pitchFamily="34" charset="-52"/>
                <a:sym typeface="Arial"/>
              </a:rPr>
              <a:t>Внутренние правила</a:t>
            </a:r>
            <a:endParaRPr>
              <a:latin typeface="Beeline Sans" panose="020B0500040202020204" pitchFamily="34" charset="-52"/>
            </a:endParaRPr>
          </a:p>
        </p:txBody>
      </p:sp>
      <p:sp>
        <p:nvSpPr>
          <p:cNvPr id="315" name="Google Shape;315;p10"/>
          <p:cNvSpPr txBox="1"/>
          <p:nvPr/>
        </p:nvSpPr>
        <p:spPr>
          <a:xfrm>
            <a:off x="3581400" y="2619375"/>
            <a:ext cx="2286000" cy="4194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40" b="0" i="0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Учёт регламентов, стандартов проверки, условий и шаблонов компании.</a:t>
            </a:r>
            <a:endParaRPr>
              <a:latin typeface="Beeline Sans" panose="020B0500040202020204" pitchFamily="34" charset="-52"/>
            </a:endParaRPr>
          </a:p>
        </p:txBody>
      </p:sp>
      <p:sp>
        <p:nvSpPr>
          <p:cNvPr id="316" name="Google Shape;316;p10"/>
          <p:cNvSpPr/>
          <p:nvPr/>
        </p:nvSpPr>
        <p:spPr>
          <a:xfrm>
            <a:off x="6172200" y="2181225"/>
            <a:ext cx="2590800" cy="1123950"/>
          </a:xfrm>
          <a:prstGeom prst="roundRect">
            <a:avLst>
              <a:gd name="adj" fmla="val 13559"/>
            </a:avLst>
          </a:prstGeom>
          <a:solidFill>
            <a:srgbClr val="15151A"/>
          </a:solidFill>
          <a:ln w="9525" cap="flat" cmpd="sng">
            <a:solidFill>
              <a:srgbClr val="26263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Beeline Sans" panose="020B0500040202020204" pitchFamily="34" charset="-52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p10"/>
          <p:cNvSpPr txBox="1"/>
          <p:nvPr/>
        </p:nvSpPr>
        <p:spPr>
          <a:xfrm>
            <a:off x="6324600" y="2333625"/>
            <a:ext cx="2286000" cy="198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0" b="1" i="0">
                <a:solidFill>
                  <a:srgbClr val="FFCC00"/>
                </a:solidFill>
                <a:latin typeface="Beeline Sans" panose="020B0500040202020204" pitchFamily="34" charset="-52"/>
                <a:sym typeface="Arial"/>
              </a:rPr>
              <a:t>Выявление рисков</a:t>
            </a:r>
            <a:endParaRPr>
              <a:latin typeface="Beeline Sans" panose="020B0500040202020204" pitchFamily="34" charset="-52"/>
            </a:endParaRPr>
          </a:p>
        </p:txBody>
      </p:sp>
      <p:sp>
        <p:nvSpPr>
          <p:cNvPr id="318" name="Google Shape;318;p10"/>
          <p:cNvSpPr txBox="1"/>
          <p:nvPr/>
        </p:nvSpPr>
        <p:spPr>
          <a:xfrm>
            <a:off x="6324600" y="2619375"/>
            <a:ext cx="2286000" cy="4194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40" b="0" i="0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Поиск юридических, финансовых и операционных отклонений.</a:t>
            </a:r>
            <a:endParaRPr>
              <a:latin typeface="Beeline Sans" panose="020B0500040202020204" pitchFamily="34" charset="-52"/>
            </a:endParaRPr>
          </a:p>
        </p:txBody>
      </p:sp>
      <p:sp>
        <p:nvSpPr>
          <p:cNvPr id="319" name="Google Shape;319;p10"/>
          <p:cNvSpPr/>
          <p:nvPr/>
        </p:nvSpPr>
        <p:spPr>
          <a:xfrm>
            <a:off x="8915400" y="2181225"/>
            <a:ext cx="2590800" cy="1123950"/>
          </a:xfrm>
          <a:prstGeom prst="roundRect">
            <a:avLst>
              <a:gd name="adj" fmla="val 13559"/>
            </a:avLst>
          </a:prstGeom>
          <a:solidFill>
            <a:srgbClr val="15151A"/>
          </a:solidFill>
          <a:ln w="9525" cap="flat" cmpd="sng">
            <a:solidFill>
              <a:srgbClr val="26263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Beeline Sans" panose="020B0500040202020204" pitchFamily="34" charset="-52"/>
              <a:ea typeface="Calibri"/>
              <a:cs typeface="Calibri"/>
              <a:sym typeface="Calibri"/>
            </a:endParaRPr>
          </a:p>
        </p:txBody>
      </p:sp>
      <p:sp>
        <p:nvSpPr>
          <p:cNvPr id="320" name="Google Shape;320;p10"/>
          <p:cNvSpPr txBox="1"/>
          <p:nvPr/>
        </p:nvSpPr>
        <p:spPr>
          <a:xfrm>
            <a:off x="9067800" y="2333625"/>
            <a:ext cx="2286000" cy="198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0" b="1" i="0">
                <a:solidFill>
                  <a:srgbClr val="FFCC00"/>
                </a:solidFill>
                <a:latin typeface="Beeline Sans" panose="020B0500040202020204" pitchFamily="34" charset="-52"/>
                <a:sym typeface="Arial"/>
              </a:rPr>
              <a:t>Рекомендации</a:t>
            </a:r>
            <a:endParaRPr>
              <a:latin typeface="Beeline Sans" panose="020B0500040202020204" pitchFamily="34" charset="-52"/>
            </a:endParaRPr>
          </a:p>
        </p:txBody>
      </p:sp>
      <p:sp>
        <p:nvSpPr>
          <p:cNvPr id="321" name="Google Shape;321;p10"/>
          <p:cNvSpPr txBox="1"/>
          <p:nvPr/>
        </p:nvSpPr>
        <p:spPr>
          <a:xfrm>
            <a:off x="9067800" y="2619375"/>
            <a:ext cx="2286000" cy="4194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40" b="0" i="0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Конкретные правки, причины изменений и итоговая оценка риска.</a:t>
            </a:r>
            <a:endParaRPr>
              <a:latin typeface="Beeline Sans" panose="020B0500040202020204" pitchFamily="34" charset="-52"/>
            </a:endParaRPr>
          </a:p>
        </p:txBody>
      </p:sp>
      <p:sp>
        <p:nvSpPr>
          <p:cNvPr id="322" name="Google Shape;322;p10"/>
          <p:cNvSpPr/>
          <p:nvPr/>
        </p:nvSpPr>
        <p:spPr>
          <a:xfrm>
            <a:off x="685800" y="3438525"/>
            <a:ext cx="2590800" cy="1123950"/>
          </a:xfrm>
          <a:prstGeom prst="roundRect">
            <a:avLst>
              <a:gd name="adj" fmla="val 13559"/>
            </a:avLst>
          </a:prstGeom>
          <a:solidFill>
            <a:srgbClr val="15151A"/>
          </a:solidFill>
          <a:ln w="9525" cap="flat" cmpd="sng">
            <a:solidFill>
              <a:srgbClr val="26263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Beeline Sans" panose="020B0500040202020204" pitchFamily="34" charset="-52"/>
              <a:ea typeface="Calibri"/>
              <a:cs typeface="Calibri"/>
              <a:sym typeface="Calibri"/>
            </a:endParaRPr>
          </a:p>
        </p:txBody>
      </p:sp>
      <p:sp>
        <p:nvSpPr>
          <p:cNvPr id="323" name="Google Shape;323;p10"/>
          <p:cNvSpPr txBox="1"/>
          <p:nvPr/>
        </p:nvSpPr>
        <p:spPr>
          <a:xfrm>
            <a:off x="838200" y="3590925"/>
            <a:ext cx="2286000" cy="198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0" b="1" i="0">
                <a:solidFill>
                  <a:srgbClr val="FFCC00"/>
                </a:solidFill>
                <a:latin typeface="Beeline Sans" panose="020B0500040202020204" pitchFamily="34" charset="-52"/>
                <a:sym typeface="Arial"/>
              </a:rPr>
              <a:t>Правовая база</a:t>
            </a:r>
            <a:endParaRPr>
              <a:latin typeface="Beeline Sans" panose="020B0500040202020204" pitchFamily="34" charset="-52"/>
            </a:endParaRPr>
          </a:p>
        </p:txBody>
      </p:sp>
      <p:sp>
        <p:nvSpPr>
          <p:cNvPr id="324" name="Google Shape;324;p10"/>
          <p:cNvSpPr txBox="1"/>
          <p:nvPr/>
        </p:nvSpPr>
        <p:spPr>
          <a:xfrm>
            <a:off x="838200" y="3876675"/>
            <a:ext cx="2286000" cy="4194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40" b="0" i="0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Интеграция с базами знаний и учёт актуальных нормативных данных.</a:t>
            </a:r>
            <a:endParaRPr>
              <a:latin typeface="Beeline Sans" panose="020B0500040202020204" pitchFamily="34" charset="-52"/>
            </a:endParaRPr>
          </a:p>
        </p:txBody>
      </p:sp>
      <p:sp>
        <p:nvSpPr>
          <p:cNvPr id="325" name="Google Shape;325;p10"/>
          <p:cNvSpPr/>
          <p:nvPr/>
        </p:nvSpPr>
        <p:spPr>
          <a:xfrm>
            <a:off x="3429000" y="3438525"/>
            <a:ext cx="2590800" cy="1123950"/>
          </a:xfrm>
          <a:prstGeom prst="roundRect">
            <a:avLst>
              <a:gd name="adj" fmla="val 13559"/>
            </a:avLst>
          </a:prstGeom>
          <a:solidFill>
            <a:srgbClr val="15151A"/>
          </a:solidFill>
          <a:ln w="9525" cap="flat" cmpd="sng">
            <a:solidFill>
              <a:srgbClr val="26263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Beeline Sans" panose="020B0500040202020204" pitchFamily="34" charset="-52"/>
              <a:ea typeface="Calibri"/>
              <a:cs typeface="Calibri"/>
              <a:sym typeface="Calibri"/>
            </a:endParaRPr>
          </a:p>
        </p:txBody>
      </p:sp>
      <p:sp>
        <p:nvSpPr>
          <p:cNvPr id="326" name="Google Shape;326;p10"/>
          <p:cNvSpPr txBox="1"/>
          <p:nvPr/>
        </p:nvSpPr>
        <p:spPr>
          <a:xfrm>
            <a:off x="3581400" y="3590925"/>
            <a:ext cx="2286000" cy="198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0" b="1" i="0">
                <a:solidFill>
                  <a:srgbClr val="FFCC00"/>
                </a:solidFill>
                <a:latin typeface="Beeline Sans" panose="020B0500040202020204" pitchFamily="34" charset="-52"/>
                <a:sym typeface="Arial"/>
              </a:rPr>
              <a:t>Комплаенс и ИБ</a:t>
            </a:r>
            <a:endParaRPr>
              <a:latin typeface="Beeline Sans" panose="020B0500040202020204" pitchFamily="34" charset="-52"/>
            </a:endParaRPr>
          </a:p>
        </p:txBody>
      </p:sp>
      <p:sp>
        <p:nvSpPr>
          <p:cNvPr id="327" name="Google Shape;327;p10"/>
          <p:cNvSpPr txBox="1"/>
          <p:nvPr/>
        </p:nvSpPr>
        <p:spPr>
          <a:xfrm>
            <a:off x="3581400" y="3876675"/>
            <a:ext cx="2286000" cy="4194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40" b="0" i="0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Обработка чувствительных данных в корпоративном контуре, обезличивание.</a:t>
            </a:r>
            <a:endParaRPr>
              <a:latin typeface="Beeline Sans" panose="020B0500040202020204" pitchFamily="34" charset="-52"/>
            </a:endParaRPr>
          </a:p>
        </p:txBody>
      </p:sp>
      <p:sp>
        <p:nvSpPr>
          <p:cNvPr id="328" name="Google Shape;328;p10"/>
          <p:cNvSpPr/>
          <p:nvPr/>
        </p:nvSpPr>
        <p:spPr>
          <a:xfrm>
            <a:off x="6172200" y="3438525"/>
            <a:ext cx="2590800" cy="1123950"/>
          </a:xfrm>
          <a:prstGeom prst="roundRect">
            <a:avLst>
              <a:gd name="adj" fmla="val 13559"/>
            </a:avLst>
          </a:prstGeom>
          <a:solidFill>
            <a:srgbClr val="15151A"/>
          </a:solidFill>
          <a:ln w="9525" cap="flat" cmpd="sng">
            <a:solidFill>
              <a:srgbClr val="26263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Beeline Sans" panose="020B0500040202020204" pitchFamily="34" charset="-52"/>
              <a:ea typeface="Calibri"/>
              <a:cs typeface="Calibri"/>
              <a:sym typeface="Calibri"/>
            </a:endParaRPr>
          </a:p>
        </p:txBody>
      </p:sp>
      <p:sp>
        <p:nvSpPr>
          <p:cNvPr id="329" name="Google Shape;329;p10"/>
          <p:cNvSpPr txBox="1"/>
          <p:nvPr/>
        </p:nvSpPr>
        <p:spPr>
          <a:xfrm>
            <a:off x="6324600" y="3590925"/>
            <a:ext cx="2286000" cy="198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0" b="1" i="0">
                <a:solidFill>
                  <a:srgbClr val="FFCC00"/>
                </a:solidFill>
                <a:latin typeface="Beeline Sans" panose="020B0500040202020204" pitchFamily="34" charset="-52"/>
                <a:sym typeface="Arial"/>
              </a:rPr>
              <a:t>История проверок</a:t>
            </a:r>
            <a:endParaRPr>
              <a:latin typeface="Beeline Sans" panose="020B0500040202020204" pitchFamily="34" charset="-52"/>
            </a:endParaRPr>
          </a:p>
        </p:txBody>
      </p:sp>
      <p:sp>
        <p:nvSpPr>
          <p:cNvPr id="330" name="Google Shape;330;p10"/>
          <p:cNvSpPr txBox="1"/>
          <p:nvPr/>
        </p:nvSpPr>
        <p:spPr>
          <a:xfrm>
            <a:off x="6324600" y="3876675"/>
            <a:ext cx="2286000" cy="4194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40" b="0" i="0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Все проверки по документу сохраняются: можно вернуться к прошлой версии.</a:t>
            </a:r>
            <a:endParaRPr>
              <a:latin typeface="Beeline Sans" panose="020B0500040202020204" pitchFamily="34" charset="-52"/>
            </a:endParaRPr>
          </a:p>
        </p:txBody>
      </p:sp>
      <p:sp>
        <p:nvSpPr>
          <p:cNvPr id="331" name="Google Shape;331;p10"/>
          <p:cNvSpPr/>
          <p:nvPr/>
        </p:nvSpPr>
        <p:spPr>
          <a:xfrm>
            <a:off x="8915400" y="3438525"/>
            <a:ext cx="2590800" cy="1123950"/>
          </a:xfrm>
          <a:prstGeom prst="roundRect">
            <a:avLst>
              <a:gd name="adj" fmla="val 13559"/>
            </a:avLst>
          </a:prstGeom>
          <a:solidFill>
            <a:srgbClr val="15151A"/>
          </a:solidFill>
          <a:ln w="9525" cap="flat" cmpd="sng">
            <a:solidFill>
              <a:srgbClr val="26263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Beeline Sans" panose="020B0500040202020204" pitchFamily="34" charset="-52"/>
              <a:ea typeface="Calibri"/>
              <a:cs typeface="Calibri"/>
              <a:sym typeface="Calibri"/>
            </a:endParaRPr>
          </a:p>
        </p:txBody>
      </p:sp>
      <p:sp>
        <p:nvSpPr>
          <p:cNvPr id="332" name="Google Shape;332;p10"/>
          <p:cNvSpPr txBox="1"/>
          <p:nvPr/>
        </p:nvSpPr>
        <p:spPr>
          <a:xfrm>
            <a:off x="9067800" y="3590925"/>
            <a:ext cx="2286000" cy="198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0" b="1" i="0">
                <a:solidFill>
                  <a:srgbClr val="FFCC00"/>
                </a:solidFill>
                <a:latin typeface="Beeline Sans" panose="020B0500040202020204" pitchFamily="34" charset="-52"/>
                <a:sym typeface="Arial"/>
              </a:rPr>
              <a:t>Готовые результаты</a:t>
            </a:r>
            <a:endParaRPr>
              <a:latin typeface="Beeline Sans" panose="020B0500040202020204" pitchFamily="34" charset="-52"/>
            </a:endParaRPr>
          </a:p>
        </p:txBody>
      </p:sp>
      <p:sp>
        <p:nvSpPr>
          <p:cNvPr id="333" name="Google Shape;333;p10"/>
          <p:cNvSpPr txBox="1"/>
          <p:nvPr/>
        </p:nvSpPr>
        <p:spPr>
          <a:xfrm>
            <a:off x="9067800" y="3876675"/>
            <a:ext cx="2286000" cy="4194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40" b="0" i="0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Юридическая справка и отчёт по договору формируются автоматически.</a:t>
            </a:r>
            <a:endParaRPr>
              <a:latin typeface="Beeline Sans" panose="020B0500040202020204" pitchFamily="34" charset="-52"/>
            </a:endParaRPr>
          </a:p>
        </p:txBody>
      </p:sp>
      <p:sp>
        <p:nvSpPr>
          <p:cNvPr id="334" name="Google Shape;334;p10"/>
          <p:cNvSpPr/>
          <p:nvPr/>
        </p:nvSpPr>
        <p:spPr>
          <a:xfrm>
            <a:off x="685800" y="4714875"/>
            <a:ext cx="7048500" cy="1008592"/>
          </a:xfrm>
          <a:prstGeom prst="roundRect">
            <a:avLst>
              <a:gd name="adj" fmla="val 16666"/>
            </a:avLst>
          </a:prstGeom>
          <a:solidFill>
            <a:srgbClr val="15151A"/>
          </a:solidFill>
          <a:ln w="9525" cap="flat" cmpd="sng">
            <a:solidFill>
              <a:srgbClr val="26263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Beeline Sans" panose="020B0500040202020204" pitchFamily="34" charset="-52"/>
              <a:ea typeface="Calibri"/>
              <a:cs typeface="Calibri"/>
              <a:sym typeface="Calibri"/>
            </a:endParaRPr>
          </a:p>
        </p:txBody>
      </p:sp>
      <p:sp>
        <p:nvSpPr>
          <p:cNvPr id="335" name="Google Shape;335;p10"/>
          <p:cNvSpPr/>
          <p:nvPr/>
        </p:nvSpPr>
        <p:spPr>
          <a:xfrm>
            <a:off x="857250" y="4886325"/>
            <a:ext cx="1326832" cy="209550"/>
          </a:xfrm>
          <a:prstGeom prst="roundRect">
            <a:avLst>
              <a:gd name="adj" fmla="val 50000"/>
            </a:avLst>
          </a:prstGeom>
          <a:solidFill>
            <a:srgbClr val="1B1B21"/>
          </a:solidFill>
          <a:ln w="9525" cap="flat" cmpd="sng">
            <a:solidFill>
              <a:srgbClr val="33333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Beeline Sans" panose="020B0500040202020204" pitchFamily="34" charset="-52"/>
              <a:ea typeface="Calibri"/>
              <a:cs typeface="Calibri"/>
              <a:sym typeface="Calibri"/>
            </a:endParaRPr>
          </a:p>
        </p:txBody>
      </p:sp>
      <p:sp>
        <p:nvSpPr>
          <p:cNvPr id="336" name="Google Shape;336;p10"/>
          <p:cNvSpPr txBox="1"/>
          <p:nvPr/>
        </p:nvSpPr>
        <p:spPr>
          <a:xfrm>
            <a:off x="962025" y="4908385"/>
            <a:ext cx="1117282" cy="1654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60" b="1" i="0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DOCX / XLSX / PDF</a:t>
            </a:r>
            <a:endParaRPr>
              <a:latin typeface="Beeline Sans" panose="020B0500040202020204" pitchFamily="34" charset="-52"/>
            </a:endParaRPr>
          </a:p>
        </p:txBody>
      </p:sp>
      <p:sp>
        <p:nvSpPr>
          <p:cNvPr id="337" name="Google Shape;337;p10"/>
          <p:cNvSpPr/>
          <p:nvPr/>
        </p:nvSpPr>
        <p:spPr>
          <a:xfrm>
            <a:off x="2241224" y="4886325"/>
            <a:ext cx="1524000" cy="209700"/>
          </a:xfrm>
          <a:prstGeom prst="roundRect">
            <a:avLst>
              <a:gd name="adj" fmla="val 50000"/>
            </a:avLst>
          </a:prstGeom>
          <a:solidFill>
            <a:srgbClr val="1B1B21"/>
          </a:solidFill>
          <a:ln w="9525" cap="flat" cmpd="sng">
            <a:solidFill>
              <a:srgbClr val="33333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Beeline Sans" panose="020B0500040202020204" pitchFamily="34" charset="-52"/>
              <a:ea typeface="Calibri"/>
              <a:cs typeface="Calibri"/>
              <a:sym typeface="Calibri"/>
            </a:endParaRPr>
          </a:p>
        </p:txBody>
      </p:sp>
      <p:sp>
        <p:nvSpPr>
          <p:cNvPr id="338" name="Google Shape;338;p10"/>
          <p:cNvSpPr txBox="1"/>
          <p:nvPr/>
        </p:nvSpPr>
        <p:spPr>
          <a:xfrm>
            <a:off x="2340873" y="4908385"/>
            <a:ext cx="1326900" cy="1654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60" b="1" i="0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большие документы</a:t>
            </a:r>
            <a:endParaRPr>
              <a:latin typeface="Beeline Sans" panose="020B0500040202020204" pitchFamily="34" charset="-52"/>
            </a:endParaRPr>
          </a:p>
        </p:txBody>
      </p:sp>
      <p:sp>
        <p:nvSpPr>
          <p:cNvPr id="339" name="Google Shape;339;p10"/>
          <p:cNvSpPr/>
          <p:nvPr/>
        </p:nvSpPr>
        <p:spPr>
          <a:xfrm>
            <a:off x="3824568" y="4886325"/>
            <a:ext cx="2444100" cy="209700"/>
          </a:xfrm>
          <a:prstGeom prst="roundRect">
            <a:avLst>
              <a:gd name="adj" fmla="val 50000"/>
            </a:avLst>
          </a:prstGeom>
          <a:solidFill>
            <a:srgbClr val="1B1B21"/>
          </a:solidFill>
          <a:ln w="9525" cap="flat" cmpd="sng">
            <a:solidFill>
              <a:srgbClr val="33333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Beeline Sans" panose="020B0500040202020204" pitchFamily="34" charset="-52"/>
              <a:ea typeface="Calibri"/>
              <a:cs typeface="Calibri"/>
              <a:sym typeface="Calibri"/>
            </a:endParaRPr>
          </a:p>
        </p:txBody>
      </p:sp>
      <p:sp>
        <p:nvSpPr>
          <p:cNvPr id="340" name="Google Shape;340;p10"/>
          <p:cNvSpPr txBox="1"/>
          <p:nvPr/>
        </p:nvSpPr>
        <p:spPr>
          <a:xfrm>
            <a:off x="3918030" y="4908385"/>
            <a:ext cx="2234700" cy="1654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60" b="1" i="0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роли: пользователь / администратор</a:t>
            </a:r>
            <a:endParaRPr>
              <a:latin typeface="Beeline Sans" panose="020B0500040202020204" pitchFamily="34" charset="-52"/>
            </a:endParaRPr>
          </a:p>
        </p:txBody>
      </p:sp>
      <p:sp>
        <p:nvSpPr>
          <p:cNvPr id="341" name="Google Shape;341;p10"/>
          <p:cNvSpPr/>
          <p:nvPr/>
        </p:nvSpPr>
        <p:spPr>
          <a:xfrm>
            <a:off x="857250" y="5153025"/>
            <a:ext cx="2904172" cy="209550"/>
          </a:xfrm>
          <a:prstGeom prst="roundRect">
            <a:avLst>
              <a:gd name="adj" fmla="val 50000"/>
            </a:avLst>
          </a:prstGeom>
          <a:solidFill>
            <a:srgbClr val="1B1B21"/>
          </a:solidFill>
          <a:ln w="9525" cap="flat" cmpd="sng">
            <a:solidFill>
              <a:srgbClr val="33333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Beeline Sans" panose="020B0500040202020204" pitchFamily="34" charset="-52"/>
              <a:ea typeface="Calibri"/>
              <a:cs typeface="Calibri"/>
              <a:sym typeface="Calibri"/>
            </a:endParaRPr>
          </a:p>
        </p:txBody>
      </p:sp>
      <p:sp>
        <p:nvSpPr>
          <p:cNvPr id="342" name="Google Shape;342;p10"/>
          <p:cNvSpPr txBox="1"/>
          <p:nvPr/>
        </p:nvSpPr>
        <p:spPr>
          <a:xfrm>
            <a:off x="962025" y="5175085"/>
            <a:ext cx="2694622" cy="1654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60" b="1" i="0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фоновые проверки без зависания интерфейса</a:t>
            </a:r>
            <a:endParaRPr>
              <a:latin typeface="Beeline Sans" panose="020B0500040202020204" pitchFamily="34" charset="-52"/>
            </a:endParaRPr>
          </a:p>
        </p:txBody>
      </p:sp>
      <p:sp>
        <p:nvSpPr>
          <p:cNvPr id="343" name="Google Shape;343;p10"/>
          <p:cNvSpPr/>
          <p:nvPr/>
        </p:nvSpPr>
        <p:spPr>
          <a:xfrm>
            <a:off x="3818572" y="5153025"/>
            <a:ext cx="2312670" cy="209550"/>
          </a:xfrm>
          <a:prstGeom prst="roundRect">
            <a:avLst>
              <a:gd name="adj" fmla="val 50000"/>
            </a:avLst>
          </a:prstGeom>
          <a:solidFill>
            <a:srgbClr val="1B1B21"/>
          </a:solidFill>
          <a:ln w="9525" cap="flat" cmpd="sng">
            <a:solidFill>
              <a:srgbClr val="33333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Beeline Sans" panose="020B0500040202020204" pitchFamily="34" charset="-52"/>
              <a:ea typeface="Calibri"/>
              <a:cs typeface="Calibri"/>
              <a:sym typeface="Calibri"/>
            </a:endParaRPr>
          </a:p>
        </p:txBody>
      </p:sp>
      <p:sp>
        <p:nvSpPr>
          <p:cNvPr id="344" name="Google Shape;344;p10"/>
          <p:cNvSpPr txBox="1"/>
          <p:nvPr/>
        </p:nvSpPr>
        <p:spPr>
          <a:xfrm>
            <a:off x="3923348" y="5175085"/>
            <a:ext cx="2103120" cy="1654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60" b="1" i="0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ссылки на нормы законодательства</a:t>
            </a:r>
            <a:endParaRPr>
              <a:latin typeface="Beeline Sans" panose="020B0500040202020204" pitchFamily="34" charset="-52"/>
            </a:endParaRPr>
          </a:p>
        </p:txBody>
      </p:sp>
      <p:sp>
        <p:nvSpPr>
          <p:cNvPr id="345" name="Google Shape;345;p10"/>
          <p:cNvSpPr/>
          <p:nvPr/>
        </p:nvSpPr>
        <p:spPr>
          <a:xfrm>
            <a:off x="857250" y="5419725"/>
            <a:ext cx="1524000" cy="209550"/>
          </a:xfrm>
          <a:prstGeom prst="roundRect">
            <a:avLst>
              <a:gd name="adj" fmla="val 50000"/>
            </a:avLst>
          </a:prstGeom>
          <a:solidFill>
            <a:srgbClr val="1B1B21"/>
          </a:solidFill>
          <a:ln w="9525" cap="flat" cmpd="sng">
            <a:solidFill>
              <a:srgbClr val="33333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Beeline Sans" panose="020B0500040202020204" pitchFamily="34" charset="-52"/>
              <a:ea typeface="Calibri"/>
              <a:cs typeface="Calibri"/>
              <a:sym typeface="Calibri"/>
            </a:endParaRPr>
          </a:p>
        </p:txBody>
      </p:sp>
      <p:sp>
        <p:nvSpPr>
          <p:cNvPr id="346" name="Google Shape;346;p10"/>
          <p:cNvSpPr txBox="1"/>
          <p:nvPr/>
        </p:nvSpPr>
        <p:spPr>
          <a:xfrm>
            <a:off x="962025" y="5441785"/>
            <a:ext cx="1314450" cy="1654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60" b="1" i="0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обезличивание данных</a:t>
            </a:r>
            <a:endParaRPr>
              <a:latin typeface="Beeline Sans" panose="020B0500040202020204" pitchFamily="34" charset="-52"/>
            </a:endParaRPr>
          </a:p>
        </p:txBody>
      </p:sp>
      <p:sp>
        <p:nvSpPr>
          <p:cNvPr id="347" name="Google Shape;347;p10"/>
          <p:cNvSpPr/>
          <p:nvPr/>
        </p:nvSpPr>
        <p:spPr>
          <a:xfrm>
            <a:off x="2438400" y="5419725"/>
            <a:ext cx="1261110" cy="209550"/>
          </a:xfrm>
          <a:prstGeom prst="roundRect">
            <a:avLst>
              <a:gd name="adj" fmla="val 50000"/>
            </a:avLst>
          </a:prstGeom>
          <a:solidFill>
            <a:srgbClr val="1B1B21"/>
          </a:solidFill>
          <a:ln w="9525" cap="flat" cmpd="sng">
            <a:solidFill>
              <a:srgbClr val="33333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Beeline Sans" panose="020B0500040202020204" pitchFamily="34" charset="-52"/>
              <a:ea typeface="Calibri"/>
              <a:cs typeface="Calibri"/>
              <a:sym typeface="Calibri"/>
            </a:endParaRPr>
          </a:p>
        </p:txBody>
      </p:sp>
      <p:sp>
        <p:nvSpPr>
          <p:cNvPr id="348" name="Google Shape;348;p10"/>
          <p:cNvSpPr txBox="1"/>
          <p:nvPr/>
        </p:nvSpPr>
        <p:spPr>
          <a:xfrm>
            <a:off x="2543175" y="5441785"/>
            <a:ext cx="1051560" cy="1654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60" b="1" i="0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чат по документу</a:t>
            </a:r>
            <a:endParaRPr>
              <a:latin typeface="Beeline Sans" panose="020B0500040202020204" pitchFamily="34" charset="-52"/>
            </a:endParaRPr>
          </a:p>
        </p:txBody>
      </p:sp>
      <p:sp>
        <p:nvSpPr>
          <p:cNvPr id="349" name="Google Shape;349;p10"/>
          <p:cNvSpPr/>
          <p:nvPr/>
        </p:nvSpPr>
        <p:spPr>
          <a:xfrm>
            <a:off x="7886700" y="4714875"/>
            <a:ext cx="3619500" cy="1008592"/>
          </a:xfrm>
          <a:prstGeom prst="roundRect">
            <a:avLst>
              <a:gd name="adj" fmla="val 16666"/>
            </a:avLst>
          </a:prstGeom>
          <a:solidFill>
            <a:srgbClr val="15151A"/>
          </a:solidFill>
          <a:ln w="9525" cap="flat" cmpd="sng">
            <a:solidFill>
              <a:srgbClr val="6B56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Beeline Sans" panose="020B0500040202020204" pitchFamily="34" charset="-52"/>
              <a:ea typeface="Calibri"/>
              <a:cs typeface="Calibri"/>
              <a:sym typeface="Calibri"/>
            </a:endParaRPr>
          </a:p>
        </p:txBody>
      </p:sp>
      <p:sp>
        <p:nvSpPr>
          <p:cNvPr id="350" name="Google Shape;350;p10"/>
          <p:cNvSpPr txBox="1"/>
          <p:nvPr/>
        </p:nvSpPr>
        <p:spPr>
          <a:xfrm>
            <a:off x="7886700" y="4886325"/>
            <a:ext cx="3619500" cy="519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>
                <a:solidFill>
                  <a:srgbClr val="FFCC00"/>
                </a:solidFill>
                <a:latin typeface="Beeline Sans" panose="020B0500040202020204" pitchFamily="34" charset="-52"/>
                <a:sym typeface="Arial"/>
              </a:rPr>
              <a:t>2–5 мин</a:t>
            </a:r>
            <a:endParaRPr>
              <a:latin typeface="Beeline Sans" panose="020B0500040202020204" pitchFamily="34" charset="-52"/>
            </a:endParaRPr>
          </a:p>
        </p:txBody>
      </p:sp>
      <p:sp>
        <p:nvSpPr>
          <p:cNvPr id="351" name="Google Shape;351;p10"/>
          <p:cNvSpPr txBox="1"/>
          <p:nvPr/>
        </p:nvSpPr>
        <p:spPr>
          <a:xfrm>
            <a:off x="7886700" y="5305425"/>
            <a:ext cx="3619500" cy="1808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40" b="0" i="0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Справка и отчёт по договору</a:t>
            </a:r>
            <a:endParaRPr>
              <a:latin typeface="Beeline Sans" panose="020B0500040202020204" pitchFamily="34" charset="-5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1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0101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Beeline Sans" panose="020B0500040202020204" pitchFamily="34" charset="-52"/>
              <a:ea typeface="Calibri"/>
              <a:cs typeface="Calibri"/>
              <a:sym typeface="Calibri"/>
            </a:endParaRPr>
          </a:p>
        </p:txBody>
      </p:sp>
      <p:sp>
        <p:nvSpPr>
          <p:cNvPr id="358" name="Google Shape;358;p12"/>
          <p:cNvSpPr/>
          <p:nvPr/>
        </p:nvSpPr>
        <p:spPr>
          <a:xfrm>
            <a:off x="685800" y="914400"/>
            <a:ext cx="1646872" cy="228600"/>
          </a:xfrm>
          <a:prstGeom prst="roundRect">
            <a:avLst>
              <a:gd name="adj" fmla="val 50000"/>
            </a:avLst>
          </a:prstGeom>
          <a:solidFill>
            <a:srgbClr val="FFCC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Beeline Sans" panose="020B0500040202020204" pitchFamily="34" charset="-52"/>
              <a:ea typeface="Calibri"/>
              <a:cs typeface="Calibri"/>
              <a:sym typeface="Calibri"/>
            </a:endParaRPr>
          </a:p>
        </p:txBody>
      </p:sp>
      <p:sp>
        <p:nvSpPr>
          <p:cNvPr id="359" name="Google Shape;359;p12"/>
          <p:cNvSpPr txBox="1"/>
          <p:nvPr/>
        </p:nvSpPr>
        <p:spPr>
          <a:xfrm>
            <a:off x="819088" y="956565"/>
            <a:ext cx="1380300" cy="1442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50" b="1">
                <a:solidFill>
                  <a:srgbClr val="0A0A0A"/>
                </a:solidFill>
                <a:latin typeface="Beeline Sans" panose="020B0500040202020204" pitchFamily="34" charset="-52"/>
              </a:rPr>
              <a:t>КЕЙС ВНЕДРЕНИЯ</a:t>
            </a:r>
            <a:endParaRPr>
              <a:latin typeface="Beeline Sans" panose="020B0500040202020204" pitchFamily="34" charset="-52"/>
            </a:endParaRPr>
          </a:p>
        </p:txBody>
      </p:sp>
      <p:sp>
        <p:nvSpPr>
          <p:cNvPr id="360" name="Google Shape;360;p12"/>
          <p:cNvSpPr txBox="1"/>
          <p:nvPr/>
        </p:nvSpPr>
        <p:spPr>
          <a:xfrm>
            <a:off x="685800" y="1276350"/>
            <a:ext cx="10820400" cy="4893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dirty="0" err="1">
                <a:solidFill>
                  <a:srgbClr val="FFFFFF"/>
                </a:solidFill>
                <a:latin typeface="Beeline Sans" panose="020B0500040202020204" pitchFamily="34" charset="-52"/>
              </a:rPr>
              <a:t>Крупная</a:t>
            </a:r>
            <a:r>
              <a:rPr lang="en-US" sz="3000" b="1" dirty="0">
                <a:solidFill>
                  <a:srgbClr val="FFFFFF"/>
                </a:solidFill>
                <a:latin typeface="Beeline Sans" panose="020B0500040202020204" pitchFamily="34" charset="-52"/>
              </a:rPr>
              <a:t> </a:t>
            </a:r>
            <a:r>
              <a:rPr lang="ru-RU" sz="3000" b="1" dirty="0">
                <a:solidFill>
                  <a:srgbClr val="FFFFFF"/>
                </a:solidFill>
                <a:latin typeface="Beeline Sans" panose="020B0500040202020204" pitchFamily="34" charset="-52"/>
              </a:rPr>
              <a:t>федеральная компания</a:t>
            </a:r>
            <a:endParaRPr dirty="0">
              <a:latin typeface="Beeline Sans" panose="020B0500040202020204" pitchFamily="34" charset="-52"/>
            </a:endParaRPr>
          </a:p>
        </p:txBody>
      </p:sp>
      <p:sp>
        <p:nvSpPr>
          <p:cNvPr id="361" name="Google Shape;361;p12"/>
          <p:cNvSpPr txBox="1"/>
          <p:nvPr/>
        </p:nvSpPr>
        <p:spPr>
          <a:xfrm>
            <a:off x="685800" y="1834604"/>
            <a:ext cx="9334500" cy="2855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80">
                <a:solidFill>
                  <a:srgbClr val="D8D8DE"/>
                </a:solidFill>
                <a:latin typeface="Beeline Sans" panose="020B0500040202020204" pitchFamily="34" charset="-52"/>
              </a:rPr>
              <a:t>ИИ-а</a:t>
            </a:r>
            <a:r>
              <a:rPr lang="en-US" sz="1280" b="0" i="0">
                <a:solidFill>
                  <a:srgbClr val="D8D8DE"/>
                </a:solidFill>
                <a:latin typeface="Beeline Sans" panose="020B0500040202020204" pitchFamily="34" charset="-52"/>
                <a:sym typeface="Arial"/>
              </a:rPr>
              <a:t>гент забирает на себя вычитку договора, готовит отчёт и юридическую справку.</a:t>
            </a:r>
            <a:endParaRPr>
              <a:latin typeface="Beeline Sans" panose="020B0500040202020204" pitchFamily="34" charset="-52"/>
            </a:endParaRPr>
          </a:p>
        </p:txBody>
      </p:sp>
      <p:sp>
        <p:nvSpPr>
          <p:cNvPr id="362" name="Google Shape;362;p12"/>
          <p:cNvSpPr/>
          <p:nvPr/>
        </p:nvSpPr>
        <p:spPr>
          <a:xfrm>
            <a:off x="4124350" y="3034150"/>
            <a:ext cx="1438200" cy="819300"/>
          </a:xfrm>
          <a:prstGeom prst="roundRect">
            <a:avLst>
              <a:gd name="adj" fmla="val 18604"/>
            </a:avLst>
          </a:prstGeom>
          <a:solidFill>
            <a:srgbClr val="15151A"/>
          </a:solidFill>
          <a:ln w="9525" cap="flat" cmpd="sng">
            <a:solidFill>
              <a:srgbClr val="26263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Beeline Sans" panose="020B0500040202020204" pitchFamily="34" charset="-52"/>
              <a:ea typeface="Calibri"/>
              <a:cs typeface="Calibri"/>
              <a:sym typeface="Calibri"/>
            </a:endParaRPr>
          </a:p>
        </p:txBody>
      </p:sp>
      <p:sp>
        <p:nvSpPr>
          <p:cNvPr id="363" name="Google Shape;363;p12"/>
          <p:cNvSpPr txBox="1"/>
          <p:nvPr/>
        </p:nvSpPr>
        <p:spPr>
          <a:xfrm>
            <a:off x="4295800" y="3186550"/>
            <a:ext cx="10953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>
                <a:solidFill>
                  <a:srgbClr val="FFCC00"/>
                </a:solidFill>
                <a:latin typeface="Beeline Sans" panose="020B0500040202020204" pitchFamily="34" charset="-52"/>
                <a:sym typeface="Arial"/>
              </a:rPr>
              <a:t>2–5 мин</a:t>
            </a:r>
            <a:endParaRPr>
              <a:latin typeface="Beeline Sans" panose="020B0500040202020204" pitchFamily="34" charset="-52"/>
            </a:endParaRPr>
          </a:p>
        </p:txBody>
      </p:sp>
      <p:sp>
        <p:nvSpPr>
          <p:cNvPr id="364" name="Google Shape;364;p12"/>
          <p:cNvSpPr txBox="1"/>
          <p:nvPr/>
        </p:nvSpPr>
        <p:spPr>
          <a:xfrm>
            <a:off x="4295800" y="3476110"/>
            <a:ext cx="1095300" cy="170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19" b="0" i="0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на проверку договора</a:t>
            </a:r>
            <a:endParaRPr>
              <a:latin typeface="Beeline Sans" panose="020B0500040202020204" pitchFamily="34" charset="-52"/>
            </a:endParaRPr>
          </a:p>
        </p:txBody>
      </p:sp>
      <p:sp>
        <p:nvSpPr>
          <p:cNvPr id="365" name="Google Shape;365;p12"/>
          <p:cNvSpPr/>
          <p:nvPr/>
        </p:nvSpPr>
        <p:spPr>
          <a:xfrm>
            <a:off x="5657875" y="3034150"/>
            <a:ext cx="1438200" cy="819300"/>
          </a:xfrm>
          <a:prstGeom prst="roundRect">
            <a:avLst>
              <a:gd name="adj" fmla="val 18604"/>
            </a:avLst>
          </a:prstGeom>
          <a:solidFill>
            <a:srgbClr val="15151A"/>
          </a:solidFill>
          <a:ln w="9525" cap="flat" cmpd="sng">
            <a:solidFill>
              <a:srgbClr val="26263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Beeline Sans" panose="020B0500040202020204" pitchFamily="34" charset="-52"/>
              <a:ea typeface="Calibri"/>
              <a:cs typeface="Calibri"/>
              <a:sym typeface="Calibri"/>
            </a:endParaRPr>
          </a:p>
        </p:txBody>
      </p:sp>
      <p:sp>
        <p:nvSpPr>
          <p:cNvPr id="366" name="Google Shape;366;p12"/>
          <p:cNvSpPr txBox="1"/>
          <p:nvPr/>
        </p:nvSpPr>
        <p:spPr>
          <a:xfrm>
            <a:off x="5829325" y="3186550"/>
            <a:ext cx="10953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>
                <a:solidFill>
                  <a:srgbClr val="FFCC00"/>
                </a:solidFill>
                <a:latin typeface="Beeline Sans" panose="020B0500040202020204" pitchFamily="34" charset="-52"/>
                <a:sym typeface="Arial"/>
              </a:rPr>
              <a:t>9,6 / 10</a:t>
            </a:r>
            <a:endParaRPr>
              <a:latin typeface="Beeline Sans" panose="020B0500040202020204" pitchFamily="34" charset="-52"/>
            </a:endParaRPr>
          </a:p>
        </p:txBody>
      </p:sp>
      <p:sp>
        <p:nvSpPr>
          <p:cNvPr id="367" name="Google Shape;367;p12"/>
          <p:cNvSpPr txBox="1"/>
          <p:nvPr/>
        </p:nvSpPr>
        <p:spPr>
          <a:xfrm>
            <a:off x="5829325" y="3476110"/>
            <a:ext cx="1095300" cy="34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19" b="0" i="0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оценка качества ответов</a:t>
            </a:r>
            <a:endParaRPr>
              <a:latin typeface="Beeline Sans" panose="020B0500040202020204" pitchFamily="34" charset="-52"/>
            </a:endParaRPr>
          </a:p>
        </p:txBody>
      </p:sp>
      <p:sp>
        <p:nvSpPr>
          <p:cNvPr id="368" name="Google Shape;368;p12"/>
          <p:cNvSpPr/>
          <p:nvPr/>
        </p:nvSpPr>
        <p:spPr>
          <a:xfrm>
            <a:off x="7191400" y="3034150"/>
            <a:ext cx="1438200" cy="819300"/>
          </a:xfrm>
          <a:prstGeom prst="roundRect">
            <a:avLst>
              <a:gd name="adj" fmla="val 18604"/>
            </a:avLst>
          </a:prstGeom>
          <a:solidFill>
            <a:srgbClr val="15151A"/>
          </a:solidFill>
          <a:ln w="9525" cap="flat" cmpd="sng">
            <a:solidFill>
              <a:srgbClr val="26263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Beeline Sans" panose="020B0500040202020204" pitchFamily="34" charset="-52"/>
              <a:ea typeface="Calibri"/>
              <a:cs typeface="Calibri"/>
              <a:sym typeface="Calibri"/>
            </a:endParaRPr>
          </a:p>
        </p:txBody>
      </p:sp>
      <p:sp>
        <p:nvSpPr>
          <p:cNvPr id="369" name="Google Shape;369;p12"/>
          <p:cNvSpPr txBox="1"/>
          <p:nvPr/>
        </p:nvSpPr>
        <p:spPr>
          <a:xfrm>
            <a:off x="7362850" y="3186550"/>
            <a:ext cx="10953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>
                <a:solidFill>
                  <a:srgbClr val="FFCC00"/>
                </a:solidFill>
                <a:latin typeface="Beeline Sans" panose="020B0500040202020204" pitchFamily="34" charset="-52"/>
                <a:sym typeface="Arial"/>
              </a:rPr>
              <a:t>24/7</a:t>
            </a:r>
            <a:endParaRPr>
              <a:latin typeface="Beeline Sans" panose="020B0500040202020204" pitchFamily="34" charset="-52"/>
            </a:endParaRPr>
          </a:p>
        </p:txBody>
      </p:sp>
      <p:sp>
        <p:nvSpPr>
          <p:cNvPr id="370" name="Google Shape;370;p12"/>
          <p:cNvSpPr txBox="1"/>
          <p:nvPr/>
        </p:nvSpPr>
        <p:spPr>
          <a:xfrm>
            <a:off x="7362850" y="3476110"/>
            <a:ext cx="1095300" cy="34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19" b="0" i="0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без ограничений по числу проверок</a:t>
            </a:r>
            <a:endParaRPr>
              <a:latin typeface="Beeline Sans" panose="020B0500040202020204" pitchFamily="34" charset="-52"/>
            </a:endParaRPr>
          </a:p>
        </p:txBody>
      </p:sp>
      <p:sp>
        <p:nvSpPr>
          <p:cNvPr id="371" name="Google Shape;371;p12"/>
          <p:cNvSpPr/>
          <p:nvPr/>
        </p:nvSpPr>
        <p:spPr>
          <a:xfrm>
            <a:off x="8724925" y="3034150"/>
            <a:ext cx="1438200" cy="819300"/>
          </a:xfrm>
          <a:prstGeom prst="roundRect">
            <a:avLst>
              <a:gd name="adj" fmla="val 18604"/>
            </a:avLst>
          </a:prstGeom>
          <a:solidFill>
            <a:srgbClr val="15151A"/>
          </a:solidFill>
          <a:ln w="9525" cap="flat" cmpd="sng">
            <a:solidFill>
              <a:srgbClr val="26263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Beeline Sans" panose="020B0500040202020204" pitchFamily="34" charset="-52"/>
              <a:ea typeface="Calibri"/>
              <a:cs typeface="Calibri"/>
              <a:sym typeface="Calibri"/>
            </a:endParaRPr>
          </a:p>
        </p:txBody>
      </p:sp>
      <p:sp>
        <p:nvSpPr>
          <p:cNvPr id="372" name="Google Shape;372;p12"/>
          <p:cNvSpPr txBox="1"/>
          <p:nvPr/>
        </p:nvSpPr>
        <p:spPr>
          <a:xfrm>
            <a:off x="8896375" y="3186550"/>
            <a:ext cx="10953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>
                <a:solidFill>
                  <a:srgbClr val="FFCC00"/>
                </a:solidFill>
                <a:latin typeface="Beeline Sans" panose="020B0500040202020204" pitchFamily="34" charset="-52"/>
                <a:sym typeface="Arial"/>
              </a:rPr>
              <a:t>0,5–2 ₽</a:t>
            </a:r>
            <a:endParaRPr>
              <a:latin typeface="Beeline Sans" panose="020B0500040202020204" pitchFamily="34" charset="-52"/>
            </a:endParaRPr>
          </a:p>
        </p:txBody>
      </p:sp>
      <p:sp>
        <p:nvSpPr>
          <p:cNvPr id="373" name="Google Shape;373;p12"/>
          <p:cNvSpPr txBox="1"/>
          <p:nvPr/>
        </p:nvSpPr>
        <p:spPr>
          <a:xfrm>
            <a:off x="8896375" y="3476110"/>
            <a:ext cx="1095300" cy="34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19" b="0" i="0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стоимость одной проверки</a:t>
            </a:r>
            <a:endParaRPr>
              <a:latin typeface="Beeline Sans" panose="020B0500040202020204" pitchFamily="34" charset="-52"/>
            </a:endParaRPr>
          </a:p>
        </p:txBody>
      </p:sp>
      <p:sp>
        <p:nvSpPr>
          <p:cNvPr id="374" name="Google Shape;374;p12"/>
          <p:cNvSpPr/>
          <p:nvPr/>
        </p:nvSpPr>
        <p:spPr>
          <a:xfrm>
            <a:off x="4124350" y="3967600"/>
            <a:ext cx="6039000" cy="1905000"/>
          </a:xfrm>
          <a:prstGeom prst="roundRect">
            <a:avLst>
              <a:gd name="adj" fmla="val 8000"/>
            </a:avLst>
          </a:prstGeom>
          <a:solidFill>
            <a:srgbClr val="15151A"/>
          </a:solidFill>
          <a:ln w="9525" cap="flat" cmpd="sng">
            <a:solidFill>
              <a:srgbClr val="26263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Beeline Sans" panose="020B0500040202020204" pitchFamily="34" charset="-52"/>
              <a:ea typeface="Calibri"/>
              <a:cs typeface="Calibri"/>
              <a:sym typeface="Calibri"/>
            </a:endParaRPr>
          </a:p>
        </p:txBody>
      </p:sp>
      <p:sp>
        <p:nvSpPr>
          <p:cNvPr id="375" name="Google Shape;375;p12"/>
          <p:cNvSpPr txBox="1"/>
          <p:nvPr/>
        </p:nvSpPr>
        <p:spPr>
          <a:xfrm>
            <a:off x="4314850" y="4158100"/>
            <a:ext cx="5658000" cy="198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0" b="1" i="0">
                <a:solidFill>
                  <a:srgbClr val="FFCC00"/>
                </a:solidFill>
                <a:latin typeface="Beeline Sans" panose="020B0500040202020204" pitchFamily="34" charset="-52"/>
                <a:sym typeface="Arial"/>
              </a:rPr>
              <a:t>Что делает агент в этом внедрении</a:t>
            </a:r>
            <a:endParaRPr>
              <a:latin typeface="Beeline Sans" panose="020B0500040202020204" pitchFamily="34" charset="-52"/>
            </a:endParaRPr>
          </a:p>
        </p:txBody>
      </p:sp>
      <p:sp>
        <p:nvSpPr>
          <p:cNvPr id="376" name="Google Shape;376;p12"/>
          <p:cNvSpPr txBox="1"/>
          <p:nvPr/>
        </p:nvSpPr>
        <p:spPr>
          <a:xfrm>
            <a:off x="4314850" y="4443850"/>
            <a:ext cx="5658000" cy="12230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42875" marR="0" lvl="0" indent="-142875" algn="l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980"/>
              <a:buFont typeface="Arial"/>
              <a:buChar char="•"/>
            </a:pPr>
            <a:r>
              <a:rPr lang="en-US" sz="980" b="0" i="0" dirty="0" err="1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Полностью</a:t>
            </a:r>
            <a:r>
              <a:rPr lang="en-US" sz="980" b="0" i="0" dirty="0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 </a:t>
            </a:r>
            <a:r>
              <a:rPr lang="en-US" sz="980" b="0" i="0" dirty="0" err="1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забирает</a:t>
            </a:r>
            <a:r>
              <a:rPr lang="en-US" sz="980" b="0" i="0" dirty="0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 </a:t>
            </a:r>
            <a:r>
              <a:rPr lang="en-US" sz="980" b="1" i="0" dirty="0" err="1">
                <a:solidFill>
                  <a:srgbClr val="D8D8DE"/>
                </a:solidFill>
                <a:latin typeface="Beeline Sans" panose="020B0500040202020204" pitchFamily="34" charset="-52"/>
                <a:sym typeface="Arial"/>
              </a:rPr>
              <a:t>проверку</a:t>
            </a:r>
            <a:r>
              <a:rPr lang="en-US" sz="980" b="1" i="0" dirty="0">
                <a:solidFill>
                  <a:srgbClr val="D8D8DE"/>
                </a:solidFill>
                <a:latin typeface="Beeline Sans" panose="020B0500040202020204" pitchFamily="34" charset="-52"/>
                <a:sym typeface="Arial"/>
              </a:rPr>
              <a:t> и </a:t>
            </a:r>
            <a:r>
              <a:rPr lang="en-US" sz="980" b="1" i="0" dirty="0" err="1">
                <a:solidFill>
                  <a:srgbClr val="D8D8DE"/>
                </a:solidFill>
                <a:latin typeface="Beeline Sans" panose="020B0500040202020204" pitchFamily="34" charset="-52"/>
                <a:sym typeface="Arial"/>
              </a:rPr>
              <a:t>вычитку</a:t>
            </a:r>
            <a:r>
              <a:rPr lang="en-US" sz="980" b="1" i="0" dirty="0">
                <a:solidFill>
                  <a:srgbClr val="D8D8DE"/>
                </a:solidFill>
                <a:latin typeface="Beeline Sans" panose="020B0500040202020204" pitchFamily="34" charset="-52"/>
                <a:sym typeface="Arial"/>
              </a:rPr>
              <a:t> </a:t>
            </a:r>
            <a:r>
              <a:rPr lang="en-US" sz="980" b="1" i="0" dirty="0" err="1">
                <a:solidFill>
                  <a:srgbClr val="D8D8DE"/>
                </a:solidFill>
                <a:latin typeface="Beeline Sans" panose="020B0500040202020204" pitchFamily="34" charset="-52"/>
                <a:sym typeface="Arial"/>
              </a:rPr>
              <a:t>договора</a:t>
            </a:r>
            <a:r>
              <a:rPr lang="en-US" sz="980" b="0" i="0" dirty="0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, </a:t>
            </a:r>
            <a:r>
              <a:rPr lang="en-US" sz="980" b="0" i="0" dirty="0" err="1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готовит</a:t>
            </a:r>
            <a:r>
              <a:rPr lang="en-US" sz="980" b="0" i="0" dirty="0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 </a:t>
            </a:r>
            <a:r>
              <a:rPr lang="en-US" sz="980" b="0" i="0" dirty="0" err="1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отчёт</a:t>
            </a:r>
            <a:r>
              <a:rPr lang="en-US" sz="980" b="0" i="0" dirty="0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 и </a:t>
            </a:r>
            <a:r>
              <a:rPr lang="en-US" sz="980" b="0" i="0" dirty="0" err="1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рекомендации</a:t>
            </a:r>
            <a:endParaRPr dirty="0">
              <a:latin typeface="Beeline Sans" panose="020B0500040202020204" pitchFamily="34" charset="-52"/>
            </a:endParaRPr>
          </a:p>
          <a:p>
            <a:pPr marL="142875" marR="0" lvl="0" indent="-142875" algn="l" rtl="0">
              <a:lnSpc>
                <a:spcPct val="135000"/>
              </a:lnSpc>
              <a:spcBef>
                <a:spcPts val="375"/>
              </a:spcBef>
              <a:spcAft>
                <a:spcPts val="0"/>
              </a:spcAft>
              <a:buClr>
                <a:srgbClr val="FFCC00"/>
              </a:buClr>
              <a:buSzPts val="980"/>
              <a:buFont typeface="Arial"/>
              <a:buChar char="•"/>
            </a:pPr>
            <a:r>
              <a:rPr lang="en-US" sz="980" b="0" i="0" dirty="0" err="1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Формирует</a:t>
            </a:r>
            <a:r>
              <a:rPr lang="en-US" sz="980" b="0" i="0" dirty="0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 </a:t>
            </a:r>
            <a:r>
              <a:rPr lang="en-US" sz="980" b="1" i="0" dirty="0" err="1">
                <a:solidFill>
                  <a:srgbClr val="D8D8DE"/>
                </a:solidFill>
                <a:latin typeface="Beeline Sans" panose="020B0500040202020204" pitchFamily="34" charset="-52"/>
                <a:sym typeface="Arial"/>
              </a:rPr>
              <a:t>юридическую</a:t>
            </a:r>
            <a:r>
              <a:rPr lang="en-US" sz="980" b="1" i="0" dirty="0">
                <a:solidFill>
                  <a:srgbClr val="D8D8DE"/>
                </a:solidFill>
                <a:latin typeface="Beeline Sans" panose="020B0500040202020204" pitchFamily="34" charset="-52"/>
                <a:sym typeface="Arial"/>
              </a:rPr>
              <a:t> </a:t>
            </a:r>
            <a:r>
              <a:rPr lang="en-US" sz="980" b="1" i="0" dirty="0" err="1">
                <a:solidFill>
                  <a:srgbClr val="D8D8DE"/>
                </a:solidFill>
                <a:latin typeface="Beeline Sans" panose="020B0500040202020204" pitchFamily="34" charset="-52"/>
                <a:sym typeface="Arial"/>
              </a:rPr>
              <a:t>справку</a:t>
            </a:r>
            <a:r>
              <a:rPr lang="en-US" sz="980" b="0" i="0" dirty="0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 </a:t>
            </a:r>
            <a:r>
              <a:rPr lang="en-US" sz="980" b="0" i="0" dirty="0" err="1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по</a:t>
            </a:r>
            <a:r>
              <a:rPr lang="en-US" sz="980" b="0" i="0" dirty="0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 </a:t>
            </a:r>
            <a:r>
              <a:rPr lang="en-US" sz="980" b="0" i="0" dirty="0" err="1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документу</a:t>
            </a:r>
            <a:endParaRPr dirty="0">
              <a:latin typeface="Beeline Sans" panose="020B0500040202020204" pitchFamily="34" charset="-52"/>
            </a:endParaRPr>
          </a:p>
          <a:p>
            <a:pPr marL="142875" marR="0" lvl="0" indent="-142875" algn="l" rtl="0">
              <a:lnSpc>
                <a:spcPct val="135000"/>
              </a:lnSpc>
              <a:spcBef>
                <a:spcPts val="375"/>
              </a:spcBef>
              <a:spcAft>
                <a:spcPts val="0"/>
              </a:spcAft>
              <a:buClr>
                <a:srgbClr val="FFCC00"/>
              </a:buClr>
              <a:buSzPts val="980"/>
              <a:buFont typeface="Arial"/>
              <a:buChar char="•"/>
            </a:pPr>
            <a:r>
              <a:rPr lang="en-US" sz="980" b="0" i="0" dirty="0" err="1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Интегрирован</a:t>
            </a:r>
            <a:r>
              <a:rPr lang="en-US" sz="980" b="0" i="0" dirty="0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 с </a:t>
            </a:r>
            <a:r>
              <a:rPr lang="en-US" sz="980" b="0" i="0" dirty="0" err="1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правовой</a:t>
            </a:r>
            <a:r>
              <a:rPr lang="en-US" sz="980" b="0" i="0" dirty="0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 </a:t>
            </a:r>
            <a:r>
              <a:rPr lang="en-US" sz="980" b="0" i="0" dirty="0" err="1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базой</a:t>
            </a:r>
            <a:r>
              <a:rPr lang="en-US" sz="980" b="0" i="0" dirty="0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 </a:t>
            </a:r>
            <a:r>
              <a:rPr lang="en-US" sz="980" b="0" i="0" dirty="0" err="1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знаний</a:t>
            </a:r>
            <a:r>
              <a:rPr lang="en-US" sz="980" b="0" i="0" dirty="0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, </a:t>
            </a:r>
            <a:r>
              <a:rPr lang="en-US" sz="980" b="0" i="0" dirty="0" err="1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работает</a:t>
            </a:r>
            <a:r>
              <a:rPr lang="en-US" sz="980" b="0" i="0" dirty="0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 </a:t>
            </a:r>
            <a:r>
              <a:rPr lang="en-US" sz="980" b="0" i="0" dirty="0" err="1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по</a:t>
            </a:r>
            <a:r>
              <a:rPr lang="en-US" sz="980" b="0" i="0" dirty="0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 </a:t>
            </a:r>
            <a:r>
              <a:rPr lang="en-US" sz="980" b="0" i="0" dirty="0" err="1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юридическим</a:t>
            </a:r>
            <a:r>
              <a:rPr lang="en-US" sz="980" b="0" i="0" dirty="0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 </a:t>
            </a:r>
            <a:r>
              <a:rPr lang="en-US" sz="980" b="0" i="0" dirty="0" err="1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регламентам</a:t>
            </a:r>
            <a:r>
              <a:rPr lang="en-US" sz="980" b="0" i="0" dirty="0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 </a:t>
            </a:r>
            <a:r>
              <a:rPr lang="en-US" sz="980" b="0" i="0" dirty="0" err="1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компании</a:t>
            </a:r>
            <a:endParaRPr dirty="0">
              <a:latin typeface="Beeline Sans" panose="020B0500040202020204" pitchFamily="34" charset="-52"/>
            </a:endParaRPr>
          </a:p>
          <a:p>
            <a:pPr marL="142875" marR="0" lvl="0" indent="-142875" algn="l" rtl="0">
              <a:lnSpc>
                <a:spcPct val="135000"/>
              </a:lnSpc>
              <a:spcBef>
                <a:spcPts val="375"/>
              </a:spcBef>
              <a:spcAft>
                <a:spcPts val="0"/>
              </a:spcAft>
              <a:buClr>
                <a:srgbClr val="FFCC00"/>
              </a:buClr>
              <a:buSzPts val="980"/>
              <a:buFont typeface="Arial"/>
              <a:buChar char="•"/>
            </a:pPr>
            <a:r>
              <a:rPr lang="en-US" sz="980" b="0" i="0" dirty="0" err="1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Хранит</a:t>
            </a:r>
            <a:r>
              <a:rPr lang="en-US" sz="980" b="0" i="0" dirty="0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 </a:t>
            </a:r>
            <a:r>
              <a:rPr lang="en-US" sz="980" b="0" i="0" dirty="0" err="1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историю</a:t>
            </a:r>
            <a:r>
              <a:rPr lang="en-US" sz="980" b="0" i="0" dirty="0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 </a:t>
            </a:r>
            <a:r>
              <a:rPr lang="en-US" sz="980" b="0" i="0" dirty="0" err="1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проверок</a:t>
            </a:r>
            <a:r>
              <a:rPr lang="en-US" sz="980" b="0" i="0" dirty="0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 </a:t>
            </a:r>
            <a:r>
              <a:rPr lang="en-US" sz="980" b="0" i="0" dirty="0" err="1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по</a:t>
            </a:r>
            <a:r>
              <a:rPr lang="en-US" sz="980" b="0" i="0" dirty="0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 </a:t>
            </a:r>
            <a:r>
              <a:rPr lang="en-US" sz="980" b="0" i="0" dirty="0" err="1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каждому</a:t>
            </a:r>
            <a:r>
              <a:rPr lang="en-US" sz="980" b="0" i="0" dirty="0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 </a:t>
            </a:r>
            <a:r>
              <a:rPr lang="en-US" sz="980" b="0" i="0" dirty="0" err="1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документу</a:t>
            </a:r>
            <a:endParaRPr dirty="0">
              <a:latin typeface="Beeline Sans" panose="020B0500040202020204" pitchFamily="34" charset="-52"/>
            </a:endParaRPr>
          </a:p>
          <a:p>
            <a:pPr marL="142875" marR="0" lvl="0" indent="-142875" algn="l" rtl="0">
              <a:lnSpc>
                <a:spcPct val="135000"/>
              </a:lnSpc>
              <a:spcBef>
                <a:spcPts val="375"/>
              </a:spcBef>
              <a:spcAft>
                <a:spcPts val="0"/>
              </a:spcAft>
              <a:buClr>
                <a:srgbClr val="FFCC00"/>
              </a:buClr>
              <a:buSzPts val="980"/>
              <a:buFont typeface="Arial"/>
              <a:buChar char="•"/>
            </a:pPr>
            <a:r>
              <a:rPr lang="en-US" sz="980" b="0" i="0" dirty="0" err="1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Работает</a:t>
            </a:r>
            <a:r>
              <a:rPr lang="en-US" sz="980" b="0" i="0" dirty="0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 с </a:t>
            </a:r>
            <a:r>
              <a:rPr lang="en-US" sz="980" b="0" i="0" dirty="0" err="1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двумя</a:t>
            </a:r>
            <a:r>
              <a:rPr lang="en-US" sz="980" b="0" i="0" dirty="0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 LLM </a:t>
            </a:r>
            <a:r>
              <a:rPr lang="en-US" sz="980" b="0" i="0" dirty="0" err="1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на</a:t>
            </a:r>
            <a:r>
              <a:rPr lang="en-US" sz="980" b="0" i="0" dirty="0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 </a:t>
            </a:r>
            <a:r>
              <a:rPr lang="en-US" sz="980" b="0" i="0" dirty="0" err="1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выбор</a:t>
            </a:r>
            <a:r>
              <a:rPr lang="en-US" sz="980" b="0" i="0" dirty="0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; </a:t>
            </a:r>
            <a:r>
              <a:rPr lang="en-US" sz="980" b="0" i="0" dirty="0" err="1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соответствует</a:t>
            </a:r>
            <a:r>
              <a:rPr lang="en-US" sz="980" b="0" i="0" dirty="0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 </a:t>
            </a:r>
            <a:r>
              <a:rPr lang="en-US" sz="980" b="0" i="0" dirty="0" err="1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политике</a:t>
            </a:r>
            <a:r>
              <a:rPr lang="en-US" sz="980" b="0" i="0" dirty="0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 </a:t>
            </a:r>
            <a:r>
              <a:rPr lang="en-US" sz="980" b="0" i="0" dirty="0" err="1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комплаенс</a:t>
            </a:r>
            <a:r>
              <a:rPr lang="en-US" sz="980" b="0" i="0" dirty="0">
                <a:solidFill>
                  <a:srgbClr val="9A9A9A"/>
                </a:solidFill>
                <a:latin typeface="Beeline Sans" panose="020B0500040202020204" pitchFamily="34" charset="-52"/>
                <a:sym typeface="Arial"/>
              </a:rPr>
              <a:t> и ИБ — </a:t>
            </a:r>
            <a:r>
              <a:rPr lang="en-US" sz="980" b="1" i="0" dirty="0">
                <a:solidFill>
                  <a:srgbClr val="D8D8DE"/>
                </a:solidFill>
                <a:latin typeface="Beeline Sans" panose="020B0500040202020204" pitchFamily="34" charset="-52"/>
                <a:sym typeface="Arial"/>
              </a:rPr>
              <a:t>152-ФЗ и 98-ФЗ</a:t>
            </a:r>
            <a:endParaRPr dirty="0">
              <a:latin typeface="Beeline Sans" panose="020B0500040202020204" pitchFamily="34" charset="-52"/>
            </a:endParaRPr>
          </a:p>
        </p:txBody>
      </p:sp>
      <p:pic>
        <p:nvPicPr>
          <p:cNvPr id="377" name="Google Shape;377;p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2025" y="2281508"/>
            <a:ext cx="2566249" cy="43437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" name="Google Shape;775;p3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A0A0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Beeline Sans" panose="020B0500040202020204" pitchFamily="34" charset="-52"/>
              <a:ea typeface="Calibri"/>
              <a:cs typeface="Calibri"/>
              <a:sym typeface="Calibri"/>
            </a:endParaRPr>
          </a:p>
        </p:txBody>
      </p:sp>
      <p:sp>
        <p:nvSpPr>
          <p:cNvPr id="795" name="Google Shape;795;p30"/>
          <p:cNvSpPr/>
          <p:nvPr/>
        </p:nvSpPr>
        <p:spPr>
          <a:xfrm>
            <a:off x="685800" y="6419850"/>
            <a:ext cx="10820400" cy="9525"/>
          </a:xfrm>
          <a:prstGeom prst="rect">
            <a:avLst/>
          </a:prstGeom>
          <a:solidFill>
            <a:srgbClr val="26263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Beeline Sans" panose="020B0500040202020204" pitchFamily="34" charset="-52"/>
              <a:ea typeface="Calibri"/>
              <a:cs typeface="Calibri"/>
              <a:sym typeface="Calibri"/>
            </a:endParaRPr>
          </a:p>
        </p:txBody>
      </p:sp>
      <p:sp>
        <p:nvSpPr>
          <p:cNvPr id="796" name="Google Shape;796;p30"/>
          <p:cNvSpPr txBox="1"/>
          <p:nvPr/>
        </p:nvSpPr>
        <p:spPr>
          <a:xfrm>
            <a:off x="9601200" y="6496050"/>
            <a:ext cx="1905000" cy="157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19" b="1" i="0">
                <a:solidFill>
                  <a:srgbClr val="6E6E78"/>
                </a:solidFill>
                <a:latin typeface="Beeline Sans" panose="020B0500040202020204" pitchFamily="34" charset="-52"/>
                <a:sym typeface="Arial"/>
              </a:rPr>
              <a:t>билайн бизнес · 2026</a:t>
            </a:r>
            <a:endParaRPr>
              <a:latin typeface="Beeline Sans" panose="020B0500040202020204" pitchFamily="34" charset="-52"/>
            </a:endParaRPr>
          </a:p>
        </p:txBody>
      </p:sp>
      <p:sp>
        <p:nvSpPr>
          <p:cNvPr id="2" name="Google Shape;360;p12">
            <a:extLst>
              <a:ext uri="{FF2B5EF4-FFF2-40B4-BE49-F238E27FC236}">
                <a16:creationId xmlns:a16="http://schemas.microsoft.com/office/drawing/2014/main" id="{73B8AF50-A11B-2E40-F6FA-24BA6415FDA1}"/>
              </a:ext>
            </a:extLst>
          </p:cNvPr>
          <p:cNvSpPr txBox="1"/>
          <p:nvPr/>
        </p:nvSpPr>
        <p:spPr>
          <a:xfrm>
            <a:off x="685800" y="1276350"/>
            <a:ext cx="10820400" cy="4893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000" b="1" dirty="0">
                <a:solidFill>
                  <a:srgbClr val="FFFFFF"/>
                </a:solidFill>
                <a:latin typeface="Beeline Sans" panose="020B0500040202020204" pitchFamily="34" charset="-52"/>
              </a:rPr>
              <a:t>Спасибо за внимание!</a:t>
            </a:r>
            <a:endParaRPr dirty="0">
              <a:latin typeface="Beeline Sans" panose="020B0500040202020204" pitchFamily="34" charset="-52"/>
            </a:endParaRPr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96DD9F00-8A32-2EFF-F233-F562F35122DF}"/>
              </a:ext>
            </a:extLst>
          </p:cNvPr>
          <p:cNvSpPr txBox="1"/>
          <p:nvPr/>
        </p:nvSpPr>
        <p:spPr>
          <a:xfrm>
            <a:off x="2524000" y="329268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Beeline Sans" panose="020B0500040202020204" pitchFamily="34" charset="-52"/>
                <a:ea typeface="Beeline Sans" pitchFamily="34" charset="-122"/>
                <a:cs typeface="Beeline Sans" pitchFamily="34" charset="-120"/>
              </a:rPr>
              <a:t>Олег Конорев</a:t>
            </a:r>
            <a:endParaRPr lang="en-US" sz="1500" dirty="0">
              <a:latin typeface="Beeline Sans" panose="020B0500040202020204" pitchFamily="34" charset="-52"/>
            </a:endParaRPr>
          </a:p>
        </p:txBody>
      </p:sp>
      <p:sp>
        <p:nvSpPr>
          <p:cNvPr id="4" name="Text 3">
            <a:extLst>
              <a:ext uri="{FF2B5EF4-FFF2-40B4-BE49-F238E27FC236}">
                <a16:creationId xmlns:a16="http://schemas.microsoft.com/office/drawing/2014/main" id="{F876B836-621B-2D46-0BB8-AC145E73BB5D}"/>
              </a:ext>
            </a:extLst>
          </p:cNvPr>
          <p:cNvSpPr txBox="1"/>
          <p:nvPr/>
        </p:nvSpPr>
        <p:spPr>
          <a:xfrm>
            <a:off x="2524000" y="3594434"/>
            <a:ext cx="5120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600"/>
              </a:lnSpc>
              <a:buNone/>
            </a:pPr>
            <a:r>
              <a:rPr lang="en-US" sz="1200" dirty="0">
                <a:solidFill>
                  <a:srgbClr val="9AA0A8"/>
                </a:solidFill>
                <a:latin typeface="Beeline Sans" panose="020B0500040202020204" pitchFamily="34" charset="-52"/>
                <a:ea typeface="Beeline Sans" pitchFamily="34" charset="-122"/>
                <a:cs typeface="Beeline Sans" pitchFamily="34" charset="-120"/>
              </a:rPr>
              <a:t>директор департамента развития машинного обучения</a:t>
            </a:r>
            <a:endParaRPr lang="en-US" sz="1200" dirty="0">
              <a:latin typeface="Beeline Sans" panose="020B0500040202020204" pitchFamily="34" charset="-52"/>
            </a:endParaRPr>
          </a:p>
          <a:p>
            <a:pPr marL="0" indent="0">
              <a:lnSpc>
                <a:spcPts val="1600"/>
              </a:lnSpc>
              <a:buNone/>
            </a:pPr>
            <a:r>
              <a:rPr lang="en-US" sz="1200" dirty="0">
                <a:solidFill>
                  <a:srgbClr val="9AA0A8"/>
                </a:solidFill>
                <a:latin typeface="Beeline Sans" panose="020B0500040202020204" pitchFamily="34" charset="-52"/>
                <a:ea typeface="Beeline Sans" pitchFamily="34" charset="-122"/>
                <a:cs typeface="Beeline Sans" pitchFamily="34" charset="-120"/>
              </a:rPr>
              <a:t>и </a:t>
            </a:r>
            <a:r>
              <a:rPr lang="en-US" sz="1200" dirty="0" err="1">
                <a:solidFill>
                  <a:srgbClr val="9AA0A8"/>
                </a:solidFill>
                <a:latin typeface="Beeline Sans" panose="020B0500040202020204" pitchFamily="34" charset="-52"/>
                <a:ea typeface="Beeline Sans" pitchFamily="34" charset="-122"/>
                <a:cs typeface="Beeline Sans" pitchFamily="34" charset="-120"/>
              </a:rPr>
              <a:t>искусственного</a:t>
            </a:r>
            <a:r>
              <a:rPr lang="en-US" sz="1200" dirty="0">
                <a:solidFill>
                  <a:srgbClr val="9AA0A8"/>
                </a:solidFill>
                <a:latin typeface="Beeline Sans" panose="020B0500040202020204" pitchFamily="34" charset="-52"/>
                <a:ea typeface="Beeline Sans" pitchFamily="34" charset="-122"/>
                <a:cs typeface="Beeline Sans" pitchFamily="34" charset="-120"/>
              </a:rPr>
              <a:t> </a:t>
            </a:r>
            <a:r>
              <a:rPr lang="en-US" sz="1200" dirty="0" err="1">
                <a:solidFill>
                  <a:srgbClr val="9AA0A8"/>
                </a:solidFill>
                <a:latin typeface="Beeline Sans" panose="020B0500040202020204" pitchFamily="34" charset="-52"/>
                <a:ea typeface="Beeline Sans" pitchFamily="34" charset="-122"/>
                <a:cs typeface="Beeline Sans" pitchFamily="34" charset="-120"/>
              </a:rPr>
              <a:t>интеллекта</a:t>
            </a:r>
            <a:endParaRPr lang="en-US" sz="1200" dirty="0">
              <a:solidFill>
                <a:srgbClr val="9AA0A8"/>
              </a:solidFill>
              <a:latin typeface="Beeline Sans" panose="020B0500040202020204" pitchFamily="34" charset="-52"/>
              <a:ea typeface="Beeline Sans" pitchFamily="34" charset="-122"/>
              <a:cs typeface="Beeline Sans" pitchFamily="34" charset="-120"/>
            </a:endParaRPr>
          </a:p>
          <a:p>
            <a:pPr marL="0" indent="0">
              <a:lnSpc>
                <a:spcPts val="1600"/>
              </a:lnSpc>
              <a:buNone/>
            </a:pPr>
            <a:r>
              <a:rPr lang="en-US" sz="1200" dirty="0" err="1">
                <a:solidFill>
                  <a:srgbClr val="9AA0A8"/>
                </a:solidFill>
                <a:latin typeface="Beeline Sans" panose="020B0500040202020204" pitchFamily="34" charset="-52"/>
                <a:ea typeface="Beeline Sans" pitchFamily="34" charset="-122"/>
                <a:cs typeface="Beeline Sans" pitchFamily="34" charset="-120"/>
              </a:rPr>
              <a:t>билайн</a:t>
            </a:r>
            <a:endParaRPr lang="en-US" sz="1200" dirty="0">
              <a:latin typeface="Beeline Sans" panose="020B0500040202020204" pitchFamily="34" charset="-52"/>
            </a:endParaRPr>
          </a:p>
        </p:txBody>
      </p:sp>
      <p:sp>
        <p:nvSpPr>
          <p:cNvPr id="5" name="Text 4">
            <a:extLst>
              <a:ext uri="{FF2B5EF4-FFF2-40B4-BE49-F238E27FC236}">
                <a16:creationId xmlns:a16="http://schemas.microsoft.com/office/drawing/2014/main" id="{B3C7A06A-084D-C717-F1AE-0B6F1979F7D9}"/>
              </a:ext>
            </a:extLst>
          </p:cNvPr>
          <p:cNvSpPr txBox="1"/>
          <p:nvPr/>
        </p:nvSpPr>
        <p:spPr>
          <a:xfrm>
            <a:off x="2524000" y="4252802"/>
            <a:ext cx="4572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8BF00"/>
                </a:solidFill>
                <a:latin typeface="Beeline Sans" panose="020B0500040202020204" pitchFamily="34" charset="-52"/>
                <a:ea typeface="Beeline Sans" pitchFamily="34" charset="-122"/>
                <a:cs typeface="Beeline Sans" pitchFamily="34" charset="-120"/>
              </a:rPr>
              <a:t>OKonorev@beeline.ru</a:t>
            </a:r>
            <a:endParaRPr lang="en-US" sz="1700" dirty="0">
              <a:latin typeface="Beeline Sans" panose="020B0500040202020204" pitchFamily="34" charset="-52"/>
            </a:endParaRPr>
          </a:p>
        </p:txBody>
      </p:sp>
      <p:pic>
        <p:nvPicPr>
          <p:cNvPr id="6" name="Image 2" descr="preencoded.png">
            <a:extLst>
              <a:ext uri="{FF2B5EF4-FFF2-40B4-BE49-F238E27FC236}">
                <a16:creationId xmlns:a16="http://schemas.microsoft.com/office/drawing/2014/main" id="{4DCE2F23-E98C-7B10-18CA-07A6B8E1FD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8960" y="3292682"/>
            <a:ext cx="1600200" cy="1600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675</Words>
  <Application>Microsoft Office PowerPoint</Application>
  <PresentationFormat>Широкоэкранный</PresentationFormat>
  <Paragraphs>108</Paragraphs>
  <Slides>7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Beeline Sans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билайн бизнес</dc:creator>
  <cp:lastModifiedBy>Гордеева Татьяна Владимировна</cp:lastModifiedBy>
  <cp:revision>13</cp:revision>
  <dcterms:created xsi:type="dcterms:W3CDTF">2013-01-27T09:14:16Z</dcterms:created>
  <dcterms:modified xsi:type="dcterms:W3CDTF">2026-09-17T10:41:51Z</dcterms:modified>
</cp:coreProperties>
</file>