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82" r:id="rId1"/>
    <p:sldMasterId id="2147483783" r:id="rId2"/>
    <p:sldMasterId id="2147483784" r:id="rId3"/>
    <p:sldMasterId id="2147483785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6858000" cy="9144000"/>
  <p:embeddedFontLst>
    <p:embeddedFont>
      <p:font typeface="Verdana" panose="020B060403050404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  <p15:guide id="3" orient="horz" pos="3134">
          <p15:clr>
            <a:srgbClr val="747775"/>
          </p15:clr>
        </p15:guide>
        <p15:guide id="4" pos="132">
          <p15:clr>
            <a:srgbClr val="747775"/>
          </p15:clr>
        </p15:guide>
        <p15:guide id="5" orient="horz" pos="106">
          <p15:clr>
            <a:srgbClr val="747775"/>
          </p15:clr>
        </p15:guide>
        <p15:guide id="6" pos="5628">
          <p15:clr>
            <a:srgbClr val="747775"/>
          </p15:clr>
        </p15:guide>
        <p15:guide id="7" orient="horz" pos="1243">
          <p15:clr>
            <a:srgbClr val="747775"/>
          </p15:clr>
        </p15:guide>
        <p15:guide id="8" pos="436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арья Брюховецкая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866696A-675C-43B5-BE21-5890A515DFF6}">
  <a:tblStyle styleId="{0866696A-675C-43B5-BE21-5890A515DFF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6"/>
  </p:normalViewPr>
  <p:slideViewPr>
    <p:cSldViewPr snapToGrid="0">
      <p:cViewPr varScale="1">
        <p:scale>
          <a:sx n="140" d="100"/>
          <a:sy n="140" d="100"/>
        </p:scale>
        <p:origin x="744" y="176"/>
      </p:cViewPr>
      <p:guideLst>
        <p:guide orient="horz" pos="1620"/>
        <p:guide pos="2880"/>
        <p:guide orient="horz" pos="3134"/>
        <p:guide pos="132"/>
        <p:guide orient="horz" pos="106"/>
        <p:guide pos="5628"/>
        <p:guide orient="horz" pos="1243"/>
        <p:guide pos="4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b0fae73af6_8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77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3" name="Google Shape;433;g3b0fae73af6_8_25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endParaRPr/>
          </a:p>
        </p:txBody>
      </p:sp>
      <p:sp>
        <p:nvSpPr>
          <p:cNvPr id="434" name="Google Shape;434;g3b0fae73af6_8_25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27925" rIns="55875" bIns="279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ru" sz="900"/>
              <a:t>1</a:t>
            </a:fld>
            <a:endParaRPr sz="9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h3de12839b276e32f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h3de12839b276e32f_0_315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h3de12839b276e32f_0_315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" sz="900"/>
              <a:t>2</a:t>
            </a:fld>
            <a:endParaRPr sz="9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h3de12839b276e32f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h3de12839b276e32f_0_156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h3de12839b276e32f_0_156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sz="900"/>
              <a:t>3</a:t>
            </a:fld>
            <a:endParaRPr sz="9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h3de12839b276e32f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h3de12839b276e32f_0_310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h3de12839b276e32f_0_310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sz="900"/>
              <a:t>4</a:t>
            </a:fld>
            <a:endParaRPr sz="9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h617ecae480596b7a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h617ecae480596b7a_2_6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h617ecae480596b7a_2_6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" sz="900"/>
              <a:t>5</a:t>
            </a:fld>
            <a:endParaRPr sz="9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h617ecae480596b7a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h617ecae480596b7a_3_8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h617ecae480596b7a_3_8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" sz="900"/>
              <a:t>6</a:t>
            </a:fld>
            <a:endParaRPr sz="9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h617ecae480596b7a_3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h617ecae480596b7a_3_32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h617ecae480596b7a_3_32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" sz="900"/>
              <a:t>7</a:t>
            </a:fld>
            <a:endParaRPr sz="9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h3de12839b276e32f_0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h3de12839b276e32f_0_359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h3de12839b276e32f_0_359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" sz="900"/>
              <a:t>8</a:t>
            </a:fld>
            <a:endParaRPr sz="9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h3de12839b276e32f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h3de12839b276e32f_0_368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h3de12839b276e32f_0_368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" sz="900"/>
              <a:t>9</a:t>
            </a:fld>
            <a:endParaRPr sz="9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h3de12839b276e32f_0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h3de12839b276e32f_0_385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h3de12839b276e32f_0_385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ru" sz="900"/>
              <a:t>10</a:t>
            </a:fld>
            <a:endParaRPr sz="9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h617ecae480596b7a_3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h617ecae480596b7a_3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h617ecae480596b7a_3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h617ecae480596b7a_3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h3de12839b276e32f_0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h3de12839b276e32f_0_732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h3de12839b276e32f_0_732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sz="900"/>
              <a:t>13</a:t>
            </a:fld>
            <a:endParaRPr sz="9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h3de12839b276e32f_0_7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h3de12839b276e32f_0_7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h3de12839b276e32f_0_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h3de12839b276e32f_0_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h336a8d24e4833267_3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h336a8d24e4833267_32_1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h336a8d24e4833267_32_1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sz="900"/>
              <a:t>16</a:t>
            </a:fld>
            <a:endParaRPr sz="9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h336a8d24e4833267_32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571500"/>
            <a:ext cx="3657600" cy="1543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h336a8d24e4833267_32_19:notes"/>
          <p:cNvSpPr txBox="1">
            <a:spLocks noGrp="1"/>
          </p:cNvSpPr>
          <p:nvPr>
            <p:ph type="body" idx="1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0" name="Google Shape;660;h336a8d24e4833267_32_19:notes"/>
          <p:cNvSpPr txBox="1">
            <a:spLocks noGrp="1"/>
          </p:cNvSpPr>
          <p:nvPr>
            <p:ph type="sldNum" idx="12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75" tIns="55875" rIns="55875" bIns="55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" sz="900"/>
              <a:t>17</a:t>
            </a:fld>
            <a:endParaRPr sz="9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картой в простой структуре">
  <p:cSld name="CUSTOM_27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/>
          <p:nvPr/>
        </p:nvSpPr>
        <p:spPr>
          <a:xfrm>
            <a:off x="8371458" y="4817930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 b="0" i="0" u="none" strike="noStrike" cap="none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3" name="Google Shape;53;p14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титула без фото">
  <p:cSld name="Вариант титула без фото">
    <p:bg>
      <p:bgPr>
        <a:solidFill>
          <a:srgbClr val="FF001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5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171921"/>
            <a:ext cx="182880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титула с фото">
  <p:cSld name="DEFAULT_1">
    <p:bg>
      <p:bgPr>
        <a:solidFill>
          <a:srgbClr val="FF001F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картой в простой структуре 1">
  <p:cSld name="О компании с картой в простой структуре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7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титула без фото">
  <p:cSld name="Вариант титула без фото">
    <p:bg>
      <p:bgPr>
        <a:solidFill>
          <a:srgbClr val="FF001F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9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171921"/>
            <a:ext cx="182880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льзовательский макет">
  <p:cSld name="Пользовательский макет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4" name="Google Shape;8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7" name="Google Shape;87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1" name="Google Shape;91;p2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2" name="Google Shape;92;p2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картой в простой структуре">
  <p:cSld name="CUSTOM_27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0"/>
          <p:cNvSpPr txBox="1"/>
          <p:nvPr/>
        </p:nvSpPr>
        <p:spPr>
          <a:xfrm>
            <a:off x="8371458" y="4817930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ru" sz="1000" b="0" i="0" u="none" strike="noStrike" cap="none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 b="0" i="0" u="none" strike="noStrike" cap="none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3" name="Google Shape;103;p30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6 в простой структуре">
  <p:cSld name="CUSTOM_37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3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08. Текст">
  <p:cSld name="Текст"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2"/>
          <p:cNvSpPr txBox="1">
            <a:spLocks noGrp="1"/>
          </p:cNvSpPr>
          <p:nvPr>
            <p:ph type="body" idx="1"/>
          </p:nvPr>
        </p:nvSpPr>
        <p:spPr>
          <a:xfrm>
            <a:off x="332975" y="1371600"/>
            <a:ext cx="3526500" cy="32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54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Helvetica Neue"/>
              <a:buChar char="●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54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Helvetica Neue"/>
              <a:buChar char="○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54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Helvetica Neue"/>
              <a:buChar char="■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54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Helvetica Neue"/>
              <a:buChar char="●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54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Helvetica Neue"/>
              <a:buChar char="○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254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Helvetica Neue"/>
              <a:buChar char="■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lvl="6" indent="-254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Helvetica Neue"/>
              <a:buChar char="●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lvl="7" indent="-254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Helvetica Neue"/>
              <a:buChar char="○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lvl="8" indent="-254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Helvetica Neue"/>
              <a:buChar char="■"/>
              <a:defRPr sz="1100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body" idx="2"/>
          </p:nvPr>
        </p:nvSpPr>
        <p:spPr>
          <a:xfrm>
            <a:off x="320050" y="320050"/>
            <a:ext cx="8500500" cy="89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7465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●"/>
              <a:defRPr sz="23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7465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○"/>
              <a:defRPr sz="23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37465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■"/>
              <a:defRPr sz="23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37465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●"/>
              <a:defRPr sz="23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37465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○"/>
              <a:defRPr sz="2300" b="1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7465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■"/>
              <a:defRPr sz="2300" b="1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lvl="6" indent="-37465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●"/>
              <a:defRPr sz="2300" b="1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lvl="7" indent="-37465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○"/>
              <a:defRPr sz="2300" b="1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lvl="8" indent="-37465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Helvetica Neue"/>
              <a:buChar char="■"/>
              <a:defRPr sz="2300" b="1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02">
          <p15:clr>
            <a:srgbClr val="FA7B17"/>
          </p15:clr>
        </p15:guide>
        <p15:guide id="2" pos="5558">
          <p15:clr>
            <a:srgbClr val="FA7B17"/>
          </p15:clr>
        </p15:guide>
        <p15:guide id="3" orient="horz" pos="202">
          <p15:clr>
            <a:srgbClr val="FA7B17"/>
          </p15:clr>
        </p15:guide>
        <p15:guide id="4" orient="horz" pos="3038">
          <p15:clr>
            <a:srgbClr val="FA7B17"/>
          </p15:clr>
        </p15:guide>
        <p15:guide id="5" orient="horz" pos="864">
          <p15:clr>
            <a:srgbClr val="FA7B17"/>
          </p15:clr>
        </p15:guide>
        <p15:guide id="6" orient="horz" pos="2923">
          <p15:clr>
            <a:srgbClr val="FA7B17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лайд с фотографией и текстом">
  <p:cSld name="Слайд с фотографией и текстом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3"/>
          <p:cNvSpPr txBox="1">
            <a:spLocks noGrp="1"/>
          </p:cNvSpPr>
          <p:nvPr>
            <p:ph type="title"/>
          </p:nvPr>
        </p:nvSpPr>
        <p:spPr>
          <a:xfrm>
            <a:off x="339647" y="288243"/>
            <a:ext cx="8229600" cy="3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Verdana"/>
              <a:buNone/>
              <a:defRPr>
                <a:latin typeface="Verdana"/>
                <a:ea typeface="Verdana"/>
                <a:cs typeface="Verdana"/>
                <a:sym typeface="Verdan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Verdana"/>
              <a:buNone/>
              <a:defRPr>
                <a:latin typeface="Verdana"/>
                <a:ea typeface="Verdana"/>
                <a:cs typeface="Verdana"/>
                <a:sym typeface="Verdan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Verdana"/>
              <a:buNone/>
              <a:defRPr>
                <a:latin typeface="Verdana"/>
                <a:ea typeface="Verdana"/>
                <a:cs typeface="Verdana"/>
                <a:sym typeface="Verdan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Verdana"/>
              <a:buNone/>
              <a:defRPr>
                <a:latin typeface="Verdana"/>
                <a:ea typeface="Verdana"/>
                <a:cs typeface="Verdana"/>
                <a:sym typeface="Verdan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Verdana"/>
              <a:buNone/>
              <a:defRPr>
                <a:latin typeface="Verdana"/>
                <a:ea typeface="Verdana"/>
                <a:cs typeface="Verdana"/>
                <a:sym typeface="Verdan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Verdana"/>
              <a:buNone/>
              <a:defRPr>
                <a:latin typeface="Verdana"/>
                <a:ea typeface="Verdana"/>
                <a:cs typeface="Verdana"/>
                <a:sym typeface="Verdan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Verdana"/>
              <a:buNone/>
              <a:defRPr>
                <a:latin typeface="Verdana"/>
                <a:ea typeface="Verdana"/>
                <a:cs typeface="Verdana"/>
                <a:sym typeface="Verdan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Verdana"/>
              <a:buNone/>
              <a:defRPr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1" name="Google Shape;111;p33"/>
          <p:cNvSpPr txBox="1">
            <a:spLocks noGrp="1"/>
          </p:cNvSpPr>
          <p:nvPr>
            <p:ph type="body" idx="1"/>
          </p:nvPr>
        </p:nvSpPr>
        <p:spPr>
          <a:xfrm>
            <a:off x="346922" y="691412"/>
            <a:ext cx="2601300" cy="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Verdana"/>
              <a:buNone/>
              <a:defRPr sz="1000"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921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2pPr>
            <a:lvl3pPr marL="1371600" lvl="2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3pPr>
            <a:lvl4pPr marL="1828800" lvl="3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4pPr>
            <a:lvl5pPr marL="228600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5pPr>
            <a:lvl6pPr marL="2743200" lvl="5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6pPr>
            <a:lvl7pPr marL="3200400" lvl="6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7pPr>
            <a:lvl8pPr marL="3657600" lvl="7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8pPr>
            <a:lvl9pPr marL="4114800" lvl="8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body" idx="2"/>
          </p:nvPr>
        </p:nvSpPr>
        <p:spPr>
          <a:xfrm>
            <a:off x="4929229" y="1474982"/>
            <a:ext cx="3460500" cy="8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Font typeface="Verdana"/>
              <a:buNone/>
              <a:defRPr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921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2pPr>
            <a:lvl3pPr marL="1371600" lvl="2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3pPr>
            <a:lvl4pPr marL="1828800" lvl="3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4pPr>
            <a:lvl5pPr marL="228600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5pPr>
            <a:lvl6pPr marL="2743200" lvl="5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6pPr>
            <a:lvl7pPr marL="3200400" lvl="6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7pPr>
            <a:lvl8pPr marL="3657600" lvl="7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8pPr>
            <a:lvl9pPr marL="4114800" lvl="8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3" name="Google Shape;113;p33"/>
          <p:cNvSpPr>
            <a:spLocks noGrp="1"/>
          </p:cNvSpPr>
          <p:nvPr>
            <p:ph type="pic" idx="3"/>
          </p:nvPr>
        </p:nvSpPr>
        <p:spPr>
          <a:xfrm>
            <a:off x="346158" y="1479615"/>
            <a:ext cx="4336500" cy="26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33"/>
          <p:cNvSpPr txBox="1">
            <a:spLocks noGrp="1"/>
          </p:cNvSpPr>
          <p:nvPr>
            <p:ph type="body" idx="4"/>
          </p:nvPr>
        </p:nvSpPr>
        <p:spPr>
          <a:xfrm>
            <a:off x="339647" y="4166798"/>
            <a:ext cx="2601300" cy="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Font typeface="Verdana"/>
              <a:buNone/>
              <a:defRPr sz="1000"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921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2pPr>
            <a:lvl3pPr marL="1371600" lvl="2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3pPr>
            <a:lvl4pPr marL="1828800" lvl="3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4pPr>
            <a:lvl5pPr marL="2286000" lvl="4" indent="-2921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5pPr>
            <a:lvl6pPr marL="2743200" lvl="5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6pPr>
            <a:lvl7pPr marL="3200400" lvl="6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7pPr>
            <a:lvl8pPr marL="3657600" lvl="7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8pPr>
            <a:lvl9pPr marL="4114800" lvl="8" indent="-2921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Verdana"/>
              <a:buChar char="•"/>
              <a:defRPr sz="1000"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5" name="Google Shape;115;p33"/>
          <p:cNvSpPr txBox="1">
            <a:spLocks noGrp="1"/>
          </p:cNvSpPr>
          <p:nvPr>
            <p:ph type="dt" idx="10"/>
          </p:nvPr>
        </p:nvSpPr>
        <p:spPr>
          <a:xfrm>
            <a:off x="7736430" y="4720171"/>
            <a:ext cx="1050600" cy="1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6" name="Google Shape;116;p33"/>
          <p:cNvSpPr txBox="1">
            <a:spLocks noGrp="1"/>
          </p:cNvSpPr>
          <p:nvPr>
            <p:ph type="ftr" idx="11"/>
          </p:nvPr>
        </p:nvSpPr>
        <p:spPr>
          <a:xfrm>
            <a:off x="6181974" y="4717722"/>
            <a:ext cx="1337100" cy="1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Font typeface="Verdana"/>
              <a:buNone/>
              <a:defRPr sz="700"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7" name="Google Shape;117;p33"/>
          <p:cNvSpPr txBox="1">
            <a:spLocks noGrp="1"/>
          </p:cNvSpPr>
          <p:nvPr>
            <p:ph type="sldNum" idx="12"/>
          </p:nvPr>
        </p:nvSpPr>
        <p:spPr>
          <a:xfrm>
            <a:off x="8675669" y="320859"/>
            <a:ext cx="173700" cy="1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118" name="Google Shape;118;p33" descr="D:\__Лого\_Брусника\Брусника (2)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7574" y="4686345"/>
            <a:ext cx="830073" cy="18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титула без фото">
  <p:cSld name="DEFAULT">
    <p:bg>
      <p:bgPr>
        <a:solidFill>
          <a:srgbClr val="FF001F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35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171921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титула с фото">
  <p:cSld name="DEFAULT_1">
    <p:bg>
      <p:bgPr>
        <a:solidFill>
          <a:srgbClr val="FF001F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вет">
  <p:cSld name="DEFAULT_1_1"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37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7"/>
          <p:cNvSpPr/>
          <p:nvPr/>
        </p:nvSpPr>
        <p:spPr>
          <a:xfrm>
            <a:off x="223838" y="142875"/>
            <a:ext cx="20814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669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i="0" u="none" strike="noStrike" cap="none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Цвета</a:t>
            </a:r>
            <a:endParaRPr sz="200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6" name="Google Shape;126;p37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7" name="Google Shape;127;p37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удалить">
  <p:cSld name="DEFAULT_1_1_1">
    <p:bg>
      <p:bgPr>
        <a:solidFill>
          <a:srgbClr val="FF001F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3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8"/>
          <p:cNvSpPr/>
          <p:nvPr/>
        </p:nvSpPr>
        <p:spPr>
          <a:xfrm>
            <a:off x="8734425" y="4843463"/>
            <a:ext cx="171600" cy="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388"/>
              </a:lnSpc>
              <a:spcBef>
                <a:spcPts val="0"/>
              </a:spcBef>
              <a:spcAft>
                <a:spcPts val="0"/>
              </a:spcAft>
              <a:buClr>
                <a:srgbClr val="B4B4B4"/>
              </a:buClr>
              <a:buSzPts val="900"/>
              <a:buFont typeface="Arial"/>
              <a:buNone/>
            </a:pPr>
            <a:r>
              <a:rPr lang="ru" sz="900" i="0" u="none" strike="noStrike" cap="none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00</a:t>
            </a:r>
            <a:endParaRPr sz="900" i="0" u="none" strike="noStrike" cap="none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1" name="Google Shape;131;p38"/>
          <p:cNvSpPr txBox="1"/>
          <p:nvPr/>
        </p:nvSpPr>
        <p:spPr>
          <a:xfrm>
            <a:off x="223118" y="222878"/>
            <a:ext cx="3427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4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Название</a:t>
            </a:r>
            <a:br>
              <a:rPr lang="ru" sz="44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44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раздела</a:t>
            </a:r>
            <a:endParaRPr sz="44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2" name="Google Shape;132;p38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делитель для блоков слайдов разной структуры">
  <p:cSld name="CUSTOM_45">
    <p:bg>
      <p:bgPr>
        <a:solidFill>
          <a:srgbClr val="B4B4B4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9"/>
          <p:cNvSpPr/>
          <p:nvPr/>
        </p:nvSpPr>
        <p:spPr>
          <a:xfrm>
            <a:off x="8734425" y="4843463"/>
            <a:ext cx="171600" cy="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388"/>
              </a:lnSpc>
              <a:spcBef>
                <a:spcPts val="0"/>
              </a:spcBef>
              <a:spcAft>
                <a:spcPts val="0"/>
              </a:spcAft>
              <a:buClr>
                <a:srgbClr val="B4B4B4"/>
              </a:buClr>
              <a:buSzPts val="900"/>
              <a:buFont typeface="Arial"/>
              <a:buNone/>
            </a:pPr>
            <a:r>
              <a:rPr lang="ru" sz="900" i="0" u="none" strike="noStrike" cap="none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00</a:t>
            </a:r>
            <a:endParaRPr sz="900" i="0" u="none" strike="noStrike" cap="none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6" name="Google Shape;136;p39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с фоном">
  <p:cSld name="CUSTOM">
    <p:bg>
      <p:bgPr>
        <a:solidFill>
          <a:srgbClr val="FF001F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4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40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с фотофоном">
  <p:cSld name="CUSTOM_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одержание в презентации со сложной структурой">
  <p:cSld name="CUSTOM_2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42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42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4" name="Google Shape;144;p42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картой">
  <p:cSld name="CUSTOM_3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3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7" name="Google Shape;147;p43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фото">
  <p:cSld name="CUSTOM_4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4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44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1.2">
  <p:cSld name="CUSTOM_5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45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45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4" name="Google Shape;154;p45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1.3 ">
  <p:cSld name="CUSTOM_6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6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7" name="Google Shape;157;p46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без фото">
  <p:cSld name="CUSTOM_7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47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47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1" name="Google Shape;161;p47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с фото">
  <p:cSld name="CUSTOM_8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8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4" name="Google Shape;164;p48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без фото на красном фоне">
  <p:cSld name="CUSTOM_9">
    <p:bg>
      <p:bgPr>
        <a:solidFill>
          <a:srgbClr val="FF001F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4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49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FFC3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FFC3B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8" name="Google Shape;168;p49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.1 ">
  <p:cSld name="CUSTOM_10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0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1" name="Google Shape;171;p50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.2">
  <p:cSld name="CUSTOM_11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1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4" name="Google Shape;174;p51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.3">
  <p:cSld name="CUSTOM_12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2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7" name="Google Shape;177;p52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.4">
  <p:cSld name="CUSTOM_13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3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p53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упное фото с подписью в разделе">
  <p:cSld name="CUSTOM_14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4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3" name="Google Shape;183;p54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 1">
  <p:cSld name="CUSTOM_15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5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6" name="Google Shape;186;p55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 2">
  <p:cSld name="CUSTOM_16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6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9" name="Google Shape;189;p56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вета для схем и графиков">
  <p:cSld name="CUSTOM_17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57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57"/>
          <p:cNvSpPr/>
          <p:nvPr/>
        </p:nvSpPr>
        <p:spPr>
          <a:xfrm>
            <a:off x="223838" y="142875"/>
            <a:ext cx="43167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669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i="0" u="none" strike="noStrike" cap="none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Цвета для схем и графиков</a:t>
            </a:r>
            <a:endParaRPr sz="200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p57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4" name="Google Shape;194;p57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уговая диаграмма">
  <p:cSld name="CUSTOM_18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8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7" name="Google Shape;197;p58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Линейная диаграмма">
  <p:cSld name="CUSTOM_19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9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0" name="Google Shape;200;p59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толбчатая диаграмма">
  <p:cSld name="CUSTOM_20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0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3" name="Google Shape;203;p60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лок-схема">
  <p:cSld name="CUSTOM_21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1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6" name="Google Shape;206;p61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контактов 1">
  <p:cSld name="CUSTOM_22">
    <p:bg>
      <p:bgPr>
        <a:solidFill>
          <a:srgbClr val="FF001F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6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62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31" y="214952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контактов с фото 2">
  <p:cSld name="CUSTOM_23">
    <p:bg>
      <p:bgPr>
        <a:solidFill>
          <a:srgbClr val="FF001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6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296" y="109538"/>
            <a:ext cx="8896354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63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31" y="214952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ы контактов + QR">
  <p:cSld name="CUSTOM_24">
    <p:bg>
      <p:bgPr>
        <a:solidFill>
          <a:srgbClr val="FF001F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6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64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31" y="214952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контактов + QR 2">
  <p:cSld name="CUSTOM_25">
    <p:bg>
      <p:bgPr>
        <a:solidFill>
          <a:srgbClr val="FF001F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6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65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31" y="214952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одержание в презентации с простой структурой">
  <p:cSld name="CUSTOM_26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66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66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2" name="Google Shape;222;p66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400" y="49339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картой в простой структуре">
  <p:cSld name="CUSTOM_27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7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5" name="Google Shape;225;p67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фото в простой структуре">
  <p:cSld name="CUSTOM_28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8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8" name="Google Shape;228;p68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1 в простой структуре">
  <p:cSld name="CUSTOM_29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69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69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2" name="Google Shape;232;p69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 в простой структуре">
  <p:cSld name="CUSTOM_30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70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5" name="Google Shape;235;p70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1 в простой структуре">
  <p:cSld name="CUSTOM_31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71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71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9" name="Google Shape;239;p71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2 в простой структуре">
  <p:cSld name="CUSTOM_32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72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2" name="Google Shape;242;p72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3 в простой структуре">
  <p:cSld name="CUSTOM_33">
    <p:bg>
      <p:bgPr>
        <a:solidFill>
          <a:srgbClr val="FF001F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7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73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FFC3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FFC3B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6" name="Google Shape;246;p73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3 в простой структуре">
  <p:cSld name="CUSTOM_34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4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9" name="Google Shape;249;p74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4 в простой структуре">
  <p:cSld name="CUSTOM_35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75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2" name="Google Shape;252;p75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5 в простой структуре">
  <p:cSld name="CUSTOM_36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6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5" name="Google Shape;255;p76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6 в простой структуре">
  <p:cSld name="CUSTOM_37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7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58" name="Google Shape;258;p7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упное фото с подписью в разделе с простой структурой">
  <p:cSld name="CUSTOM_38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8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1" name="Google Shape;261;p78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 1 в простой структуре">
  <p:cSld name="CUSTOM_39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9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4" name="Google Shape;264;p7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 2 в простой структуре">
  <p:cSld name="CUSTOM_40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80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7" name="Google Shape;267;p80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уговая диаграмма в простой структуре">
  <p:cSld name="CUSTOM_41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8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Линейная диаграмма в простой структуре">
  <p:cSld name="CUSTOM_42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82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72" name="Google Shape;272;p82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толбчатая диаграмма в простой структуре">
  <p:cSld name="CUSTOM_43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8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83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лок-схема в простой структуре">
  <p:cSld name="CUSTOM_44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8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84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82" name="Google Shape;282;p8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2385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100"/>
            </a:lvl1pPr>
            <a:lvl2pPr marL="914400" lvl="1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100"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1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1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1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1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1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11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1100"/>
            </a:lvl9pPr>
          </a:lstStyle>
          <a:p>
            <a:endParaRPr/>
          </a:p>
        </p:txBody>
      </p:sp>
      <p:sp>
        <p:nvSpPr>
          <p:cNvPr id="283" name="Google Shape;283;p8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84" name="Google Shape;284;p8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85" name="Google Shape;285;p8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87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Char char="●"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88" name="Google Shape;288;p87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89" name="Google Shape;289;p8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90" name="Google Shape;290;p8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91" name="Google Shape;291;p8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/>
            </a:lvl1pPr>
            <a:lvl2pPr marL="0" lvl="1" indent="0" algn="r">
              <a:spcBef>
                <a:spcPts val="0"/>
              </a:spcBef>
              <a:buNone/>
              <a:defRPr sz="1100"/>
            </a:lvl2pPr>
            <a:lvl3pPr marL="0" lvl="2" indent="0" algn="r">
              <a:spcBef>
                <a:spcPts val="0"/>
              </a:spcBef>
              <a:buNone/>
              <a:defRPr sz="1100"/>
            </a:lvl3pPr>
            <a:lvl4pPr marL="0" lvl="3" indent="0" algn="r">
              <a:spcBef>
                <a:spcPts val="0"/>
              </a:spcBef>
              <a:buNone/>
              <a:defRPr sz="1100"/>
            </a:lvl4pPr>
            <a:lvl5pPr marL="0" lvl="4" indent="0" algn="r">
              <a:spcBef>
                <a:spcPts val="0"/>
              </a:spcBef>
              <a:buNone/>
              <a:defRPr sz="1100"/>
            </a:lvl5pPr>
            <a:lvl6pPr marL="0" lvl="5" indent="0" algn="r">
              <a:spcBef>
                <a:spcPts val="0"/>
              </a:spcBef>
              <a:buNone/>
              <a:defRPr sz="1100"/>
            </a:lvl6pPr>
            <a:lvl7pPr marL="0" lvl="6" indent="0" algn="r">
              <a:spcBef>
                <a:spcPts val="0"/>
              </a:spcBef>
              <a:buNone/>
              <a:defRPr sz="1100"/>
            </a:lvl7pPr>
            <a:lvl8pPr marL="0" lvl="7" indent="0" algn="r">
              <a:spcBef>
                <a:spcPts val="0"/>
              </a:spcBef>
              <a:buNone/>
              <a:defRPr sz="1100"/>
            </a:lvl8pPr>
            <a:lvl9pPr marL="0" lvl="8" indent="0" algn="r">
              <a:spcBef>
                <a:spcPts val="0"/>
              </a:spcBef>
              <a:buNone/>
              <a:defRPr sz="11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титула без фото">
  <p:cSld name="DEFAULT">
    <p:bg>
      <p:bgPr>
        <a:solidFill>
          <a:srgbClr val="FF001F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89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171921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титула с фото">
  <p:cSld name="DEFAULT_1">
    <p:bg>
      <p:bgPr>
        <a:solidFill>
          <a:srgbClr val="FF001F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вет">
  <p:cSld name="DEFAULT_1_1">
    <p:bg>
      <p:bgPr>
        <a:solidFill>
          <a:schemeClr val="lt1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91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91"/>
          <p:cNvSpPr/>
          <p:nvPr/>
        </p:nvSpPr>
        <p:spPr>
          <a:xfrm>
            <a:off x="223838" y="142875"/>
            <a:ext cx="20814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669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i="0" u="none" strike="noStrike" cap="none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Цвета</a:t>
            </a:r>
            <a:endParaRPr sz="200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99" name="Google Shape;299;p91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удалить">
  <p:cSld name="DEFAULT_1_1_1">
    <p:bg>
      <p:bgPr>
        <a:solidFill>
          <a:srgbClr val="FF001F"/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92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92"/>
          <p:cNvSpPr txBox="1"/>
          <p:nvPr/>
        </p:nvSpPr>
        <p:spPr>
          <a:xfrm>
            <a:off x="223118" y="222878"/>
            <a:ext cx="3427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44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Название</a:t>
            </a:r>
            <a:br>
              <a:rPr lang="ru" sz="44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44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раздела</a:t>
            </a:r>
            <a:endParaRPr sz="44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3" name="Google Shape;303;p92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делитель для блоков слайдов разной структуры">
  <p:cSld name="CUSTOM_45">
    <p:bg>
      <p:bgPr>
        <a:solidFill>
          <a:srgbClr val="B4B4B4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9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93"/>
          <p:cNvSpPr/>
          <p:nvPr/>
        </p:nvSpPr>
        <p:spPr>
          <a:xfrm>
            <a:off x="8734425" y="4843463"/>
            <a:ext cx="171600" cy="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388"/>
              </a:lnSpc>
              <a:spcBef>
                <a:spcPts val="0"/>
              </a:spcBef>
              <a:spcAft>
                <a:spcPts val="0"/>
              </a:spcAft>
              <a:buClr>
                <a:srgbClr val="B4B4B4"/>
              </a:buClr>
              <a:buSzPts val="900"/>
              <a:buFont typeface="Arial"/>
              <a:buNone/>
            </a:pPr>
            <a:r>
              <a:rPr lang="ru" sz="900" i="0" u="none" strike="noStrike" cap="none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00</a:t>
            </a:r>
            <a:endParaRPr sz="900" i="0" u="none" strike="noStrike" cap="none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07" name="Google Shape;307;p93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с фоном">
  <p:cSld name="CUSTOM">
    <p:bg>
      <p:bgPr>
        <a:solidFill>
          <a:srgbClr val="FF001F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9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94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 с фотофоном">
  <p:cSld name="CUSTOM_1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одержание в презентации со сложной структурой">
  <p:cSld name="CUSTOM_2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96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96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картой">
  <p:cSld name="CUSTOM_3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97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фото">
  <p:cSld name="CUSTOM_4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98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1.2">
  <p:cSld name="CUSTOM_5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99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99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1.3 ">
  <p:cSld name="CUSTOM_6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100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без фото">
  <p:cSld name="CUSTOM_7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101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01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с фото">
  <p:cSld name="CUSTOM_8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102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без фото на красном фоне">
  <p:cSld name="CUSTOM_9">
    <p:bg>
      <p:bgPr>
        <a:solidFill>
          <a:srgbClr val="FF001F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10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03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.1 ">
  <p:cSld name="CUSTOM_10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104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.2">
  <p:cSld name="CUSTOM_11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105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.3">
  <p:cSld name="CUSTOM_12"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106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.4">
  <p:cSld name="CUSTOM_13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07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упное фото с подписью в разделе">
  <p:cSld name="CUSTOM_14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108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 1">
  <p:cSld name="CUSTOM_15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109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 2">
  <p:cSld name="CUSTOM_16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110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вета для схем и графиков">
  <p:cSld name="CUSTOM_17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111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111"/>
          <p:cNvSpPr/>
          <p:nvPr/>
        </p:nvSpPr>
        <p:spPr>
          <a:xfrm>
            <a:off x="223838" y="142875"/>
            <a:ext cx="43167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669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i="0" u="none" strike="noStrike" cap="none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Цвета для схем и графиков</a:t>
            </a:r>
            <a:endParaRPr sz="200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49" name="Google Shape;349;p111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уговая диаграмма">
  <p:cSld name="CUSTOM_18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112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Линейная диаграмма">
  <p:cSld name="CUSTOM_19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113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толбчатая диаграмма">
  <p:cSld name="CUSTOM_20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114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лок-схема">
  <p:cSld name="CUSTOM_21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115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контактов 1">
  <p:cSld name="CUSTOM_22">
    <p:bg>
      <p:bgPr>
        <a:solidFill>
          <a:srgbClr val="FF001F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116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16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31" y="214952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контактов с фото 2">
  <p:cSld name="CUSTOM_23">
    <p:bg>
      <p:bgPr>
        <a:solidFill>
          <a:srgbClr val="FF001F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11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296" y="109538"/>
            <a:ext cx="8896354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117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31" y="214952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ы контактов + QR">
  <p:cSld name="CUSTOM_24">
    <p:bg>
      <p:bgPr>
        <a:solidFill>
          <a:srgbClr val="FF001F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11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18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31" y="214952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ариант контактов + QR 2">
  <p:cSld name="CUSTOM_25">
    <p:bg>
      <p:bgPr>
        <a:solidFill>
          <a:srgbClr val="FF001F"/>
        </a:soli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119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19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4031" y="214952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одержание в презентации с простой структурой">
  <p:cSld name="CUSTOM_26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120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20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73" name="Google Shape;373;p120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37722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картой в простой структуре">
  <p:cSld name="CUSTOM_27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21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76" name="Google Shape;376;p121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 компании с фото в простой структуре">
  <p:cSld name="CUSTOM_28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22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79" name="Google Shape;379;p122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1 в простой структуре">
  <p:cSld name="CUSTOM_29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123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123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83" name="Google Shape;383;p123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2 в простой структуре">
  <p:cSld name="CUSTOM_30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24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86" name="Google Shape;386;p124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1 в простой структуре">
  <p:cSld name="CUSTOM_31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125" descr="preencoded.png"/>
          <p:cNvPicPr preferRelativeResize="0"/>
          <p:nvPr/>
        </p:nvPicPr>
        <p:blipFill rotWithShape="1">
          <a:blip r:embed="rId2">
            <a:alphaModFix/>
          </a:blip>
          <a:srcRect t="-392"/>
          <a:stretch/>
        </p:blipFill>
        <p:spPr>
          <a:xfrm>
            <a:off x="205200" y="153806"/>
            <a:ext cx="8733602" cy="4827949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125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90" name="Google Shape;390;p125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2 в простой структуре">
  <p:cSld name="CUSTOM_32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26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93" name="Google Shape;393;p126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Цитата 3 в простой структуре">
  <p:cSld name="CUSTOM_33">
    <p:bg>
      <p:bgPr>
        <a:solidFill>
          <a:srgbClr val="FF001F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12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0" y="109538"/>
            <a:ext cx="8896350" cy="4938714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27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FFC3B8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FFC3B8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97" name="Google Shape;397;p127" title="r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3838" y="4852785"/>
            <a:ext cx="915302" cy="114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3 в простой структуре">
  <p:cSld name="CUSTOM_34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28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0" name="Google Shape;400;p128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4 в простой структуре">
  <p:cSld name="CUSTOM_35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29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3" name="Google Shape;403;p129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5 в простой структуре">
  <p:cSld name="CUSTOM_36"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30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6" name="Google Shape;406;p130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здел 6 в простой структуре">
  <p:cSld name="CUSTOM_37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31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09" name="Google Shape;409;p131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упное фото с подписью в разделе с простой структурой">
  <p:cSld name="CUSTOM_38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32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2" name="Google Shape;412;p132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 1 в простой структуре">
  <p:cSld name="CUSTOM_39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33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5" name="Google Shape;415;p133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 2 в простой структуре">
  <p:cSld name="CUSTOM_40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34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18" name="Google Shape;418;p134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руговая диаграмма в простой структуре">
  <p:cSld name="CUSTOM_41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135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135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Линейная диаграмма в простой структуре">
  <p:cSld name="CUSTOM_42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36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24" name="Google Shape;424;p136" title="r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1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толбчатая диаграмма в простой структуре">
  <p:cSld name="CUSTOM_43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137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137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лок-схема в простой структуре">
  <p:cSld name="CUSTOM_44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138" descr="preencode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5200" y="4857760"/>
            <a:ext cx="9144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138"/>
          <p:cNvSpPr txBox="1"/>
          <p:nvPr/>
        </p:nvSpPr>
        <p:spPr>
          <a:xfrm>
            <a:off x="8371458" y="4817929"/>
            <a:ext cx="54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 sz="1000">
                <a:solidFill>
                  <a:srgbClr val="B4B4B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000">
              <a:solidFill>
                <a:srgbClr val="B4B4B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9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42" Type="http://schemas.openxmlformats.org/officeDocument/2006/relationships/slideLayout" Target="../slideLayouts/slideLayout73.xml"/><Relationship Id="rId47" Type="http://schemas.openxmlformats.org/officeDocument/2006/relationships/slideLayout" Target="../slideLayouts/slideLayout78.xml"/><Relationship Id="rId50" Type="http://schemas.openxmlformats.org/officeDocument/2006/relationships/slideLayout" Target="../slideLayouts/slideLayout81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71.xml"/><Relationship Id="rId45" Type="http://schemas.openxmlformats.org/officeDocument/2006/relationships/slideLayout" Target="../slideLayouts/slideLayout76.xml"/><Relationship Id="rId53" Type="http://schemas.openxmlformats.org/officeDocument/2006/relationships/slideLayout" Target="../slideLayouts/slideLayout84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4" Type="http://schemas.openxmlformats.org/officeDocument/2006/relationships/slideLayout" Target="../slideLayouts/slideLayout75.xml"/><Relationship Id="rId52" Type="http://schemas.openxmlformats.org/officeDocument/2006/relationships/slideLayout" Target="../slideLayouts/slideLayout83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Relationship Id="rId43" Type="http://schemas.openxmlformats.org/officeDocument/2006/relationships/slideLayout" Target="../slideLayouts/slideLayout74.xml"/><Relationship Id="rId48" Type="http://schemas.openxmlformats.org/officeDocument/2006/relationships/slideLayout" Target="../slideLayouts/slideLayout79.xml"/><Relationship Id="rId8" Type="http://schemas.openxmlformats.org/officeDocument/2006/relationships/slideLayout" Target="../slideLayouts/slideLayout39.xml"/><Relationship Id="rId51" Type="http://schemas.openxmlformats.org/officeDocument/2006/relationships/slideLayout" Target="../slideLayouts/slideLayout82.xml"/><Relationship Id="rId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69.xml"/><Relationship Id="rId4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51.xml"/><Relationship Id="rId41" Type="http://schemas.openxmlformats.org/officeDocument/2006/relationships/slideLayout" Target="../slideLayouts/slideLayout72.xml"/><Relationship Id="rId54" Type="http://schemas.openxmlformats.org/officeDocument/2006/relationships/theme" Target="../theme/theme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49" Type="http://schemas.openxmlformats.org/officeDocument/2006/relationships/slideLayout" Target="../slideLayouts/slideLayout80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9" Type="http://schemas.openxmlformats.org/officeDocument/2006/relationships/slideLayout" Target="../slideLayouts/slideLayout123.xml"/><Relationship Id="rId21" Type="http://schemas.openxmlformats.org/officeDocument/2006/relationships/slideLayout" Target="../slideLayouts/slideLayout105.xml"/><Relationship Id="rId34" Type="http://schemas.openxmlformats.org/officeDocument/2006/relationships/slideLayout" Target="../slideLayouts/slideLayout118.xml"/><Relationship Id="rId42" Type="http://schemas.openxmlformats.org/officeDocument/2006/relationships/slideLayout" Target="../slideLayouts/slideLayout126.xml"/><Relationship Id="rId47" Type="http://schemas.openxmlformats.org/officeDocument/2006/relationships/slideLayout" Target="../slideLayouts/slideLayout131.xml"/><Relationship Id="rId50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32" Type="http://schemas.openxmlformats.org/officeDocument/2006/relationships/slideLayout" Target="../slideLayouts/slideLayout116.xml"/><Relationship Id="rId37" Type="http://schemas.openxmlformats.org/officeDocument/2006/relationships/slideLayout" Target="../slideLayouts/slideLayout121.xml"/><Relationship Id="rId40" Type="http://schemas.openxmlformats.org/officeDocument/2006/relationships/slideLayout" Target="../slideLayouts/slideLayout124.xml"/><Relationship Id="rId45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28" Type="http://schemas.openxmlformats.org/officeDocument/2006/relationships/slideLayout" Target="../slideLayouts/slideLayout112.xml"/><Relationship Id="rId36" Type="http://schemas.openxmlformats.org/officeDocument/2006/relationships/slideLayout" Target="../slideLayouts/slideLayout120.xml"/><Relationship Id="rId49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31" Type="http://schemas.openxmlformats.org/officeDocument/2006/relationships/slideLayout" Target="../slideLayouts/slideLayout115.xml"/><Relationship Id="rId44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11.xml"/><Relationship Id="rId30" Type="http://schemas.openxmlformats.org/officeDocument/2006/relationships/slideLayout" Target="../slideLayouts/slideLayout114.xml"/><Relationship Id="rId35" Type="http://schemas.openxmlformats.org/officeDocument/2006/relationships/slideLayout" Target="../slideLayouts/slideLayout119.xml"/><Relationship Id="rId43" Type="http://schemas.openxmlformats.org/officeDocument/2006/relationships/slideLayout" Target="../slideLayouts/slideLayout127.xml"/><Relationship Id="rId48" Type="http://schemas.openxmlformats.org/officeDocument/2006/relationships/slideLayout" Target="../slideLayouts/slideLayout132.xml"/><Relationship Id="rId8" Type="http://schemas.openxmlformats.org/officeDocument/2006/relationships/slideLayout" Target="../slideLayouts/slideLayout92.xml"/><Relationship Id="rId51" Type="http://schemas.openxmlformats.org/officeDocument/2006/relationships/theme" Target="../theme/theme4.xml"/><Relationship Id="rId3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33" Type="http://schemas.openxmlformats.org/officeDocument/2006/relationships/slideLayout" Target="../slideLayouts/slideLayout117.xml"/><Relationship Id="rId38" Type="http://schemas.openxmlformats.org/officeDocument/2006/relationships/slideLayout" Target="../slideLayouts/slideLayout122.xml"/><Relationship Id="rId4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04.xml"/><Relationship Id="rId41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  <p:sldLayoutId id="2147483710" r:id="rId32"/>
    <p:sldLayoutId id="2147483711" r:id="rId33"/>
    <p:sldLayoutId id="2147483712" r:id="rId34"/>
    <p:sldLayoutId id="2147483713" r:id="rId35"/>
    <p:sldLayoutId id="2147483714" r:id="rId36"/>
    <p:sldLayoutId id="2147483715" r:id="rId37"/>
    <p:sldLayoutId id="2147483716" r:id="rId38"/>
    <p:sldLayoutId id="2147483717" r:id="rId39"/>
    <p:sldLayoutId id="2147483718" r:id="rId40"/>
    <p:sldLayoutId id="2147483719" r:id="rId41"/>
    <p:sldLayoutId id="2147483720" r:id="rId42"/>
    <p:sldLayoutId id="2147483721" r:id="rId43"/>
    <p:sldLayoutId id="2147483722" r:id="rId44"/>
    <p:sldLayoutId id="2147483723" r:id="rId45"/>
    <p:sldLayoutId id="2147483724" r:id="rId46"/>
    <p:sldLayoutId id="2147483725" r:id="rId47"/>
    <p:sldLayoutId id="2147483726" r:id="rId48"/>
    <p:sldLayoutId id="2147483727" r:id="rId49"/>
    <p:sldLayoutId id="2147483728" r:id="rId50"/>
    <p:sldLayoutId id="2147483729" r:id="rId51"/>
    <p:sldLayoutId id="2147483730" r:id="rId52"/>
    <p:sldLayoutId id="2147483731" r:id="rId5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9">
          <p15:clr>
            <a:srgbClr val="00FF00"/>
          </p15:clr>
        </p15:guide>
        <p15:guide id="2" orient="horz" pos="3132">
          <p15:clr>
            <a:srgbClr val="00FF00"/>
          </p15:clr>
        </p15:guide>
        <p15:guide id="3" pos="129">
          <p15:clr>
            <a:srgbClr val="00FF00"/>
          </p15:clr>
        </p15:guide>
        <p15:guide id="4" pos="5631">
          <p15:clr>
            <a:srgbClr val="00FF00"/>
          </p15:clr>
        </p15:guide>
        <p15:guide id="5" orient="horz" pos="3082">
          <p15:clr>
            <a:srgbClr val="00FF0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  <p:sldLayoutId id="2147483760" r:id="rId29"/>
    <p:sldLayoutId id="2147483761" r:id="rId30"/>
    <p:sldLayoutId id="2147483762" r:id="rId31"/>
    <p:sldLayoutId id="2147483763" r:id="rId32"/>
    <p:sldLayoutId id="2147483764" r:id="rId33"/>
    <p:sldLayoutId id="2147483765" r:id="rId34"/>
    <p:sldLayoutId id="2147483766" r:id="rId35"/>
    <p:sldLayoutId id="2147483767" r:id="rId36"/>
    <p:sldLayoutId id="2147483768" r:id="rId37"/>
    <p:sldLayoutId id="2147483769" r:id="rId38"/>
    <p:sldLayoutId id="2147483770" r:id="rId39"/>
    <p:sldLayoutId id="2147483771" r:id="rId40"/>
    <p:sldLayoutId id="2147483772" r:id="rId41"/>
    <p:sldLayoutId id="2147483773" r:id="rId42"/>
    <p:sldLayoutId id="2147483774" r:id="rId43"/>
    <p:sldLayoutId id="2147483775" r:id="rId44"/>
    <p:sldLayoutId id="2147483776" r:id="rId45"/>
    <p:sldLayoutId id="2147483777" r:id="rId46"/>
    <p:sldLayoutId id="2147483778" r:id="rId47"/>
    <p:sldLayoutId id="2147483779" r:id="rId48"/>
    <p:sldLayoutId id="2147483780" r:id="rId49"/>
    <p:sldLayoutId id="2147483781" r:id="rId5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9">
          <p15:clr>
            <a:srgbClr val="00FF00"/>
          </p15:clr>
        </p15:guide>
        <p15:guide id="2" orient="horz" pos="3132">
          <p15:clr>
            <a:srgbClr val="00FF00"/>
          </p15:clr>
        </p15:guide>
        <p15:guide id="3" pos="129">
          <p15:clr>
            <a:srgbClr val="00FF00"/>
          </p15:clr>
        </p15:guide>
        <p15:guide id="4" pos="5631">
          <p15:clr>
            <a:srgbClr val="00FF00"/>
          </p15:clr>
        </p15:guide>
        <p15:guide id="5" orient="horz" pos="3082">
          <p15:clr>
            <a:srgbClr val="00FF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2.pn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13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39"/>
          <p:cNvSpPr/>
          <p:nvPr/>
        </p:nvSpPr>
        <p:spPr>
          <a:xfrm>
            <a:off x="209650" y="4134575"/>
            <a:ext cx="6215100" cy="8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500"/>
              <a:buFont typeface="Arial"/>
              <a:buNone/>
            </a:pPr>
            <a:r>
              <a:rPr lang="ru" sz="3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Брусника для форума «Город. Человек. Будущее»</a:t>
            </a:r>
            <a:endParaRPr sz="35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8" name="Google Shape;438;p139"/>
          <p:cNvSpPr/>
          <p:nvPr/>
        </p:nvSpPr>
        <p:spPr>
          <a:xfrm>
            <a:off x="6607875" y="4261175"/>
            <a:ext cx="2348100" cy="5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</a:pPr>
            <a:r>
              <a:rPr lang="ru" sz="16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Фатнев Андрей</a:t>
            </a:r>
            <a:endParaRPr sz="16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</a:pPr>
            <a:r>
              <a:rPr lang="ru" sz="11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Коммерческий директор Брусники в Москве и Московской области</a:t>
            </a:r>
            <a:r>
              <a:rPr lang="ru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39" name="Google Shape;439;p139"/>
          <p:cNvSpPr/>
          <p:nvPr/>
        </p:nvSpPr>
        <p:spPr>
          <a:xfrm>
            <a:off x="8282146" y="168325"/>
            <a:ext cx="652200" cy="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ru"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16</a:t>
            </a:r>
            <a:r>
              <a:rPr lang="ru"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/1</a:t>
            </a:r>
            <a:r>
              <a:rPr lang="ru"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</a:t>
            </a:r>
            <a:r>
              <a:rPr lang="ru" sz="10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/202</a:t>
            </a:r>
            <a:r>
              <a:rPr lang="ru"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</a:t>
            </a:r>
            <a:endParaRPr sz="10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40" name="Google Shape;440;p139" title="r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788" y="171921"/>
            <a:ext cx="1828803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40"/>
          <p:cNvSpPr txBox="1"/>
          <p:nvPr/>
        </p:nvSpPr>
        <p:spPr>
          <a:xfrm>
            <a:off x="209662" y="3276608"/>
            <a:ext cx="35352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Брусника — российская девелоперская компания. Основана в 2004 году. Штаб-квартира находится в Екатеринбурге. Компания строит современное демократичное жильё нового качества в крупных городах Урала, Сибири, Центральной России, Москве </a:t>
            </a:r>
            <a:br>
              <a:rPr lang="ru" sz="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 Санкт-Петербурге, а также в Горно-Алтайске.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7" name="Google Shape;447;p140"/>
          <p:cNvSpPr txBox="1"/>
          <p:nvPr/>
        </p:nvSpPr>
        <p:spPr>
          <a:xfrm>
            <a:off x="4415438" y="3208568"/>
            <a:ext cx="1196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место</a:t>
            </a:r>
            <a:endParaRPr sz="1600" b="1" i="0" u="none" strike="noStrike" cap="none" baseline="30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8" name="Google Shape;448;p140"/>
          <p:cNvSpPr txBox="1"/>
          <p:nvPr/>
        </p:nvSpPr>
        <p:spPr>
          <a:xfrm>
            <a:off x="4415438" y="3473608"/>
            <a:ext cx="20226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рейтинге ЕРЗ по потребительским качествам жилья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9" name="Google Shape;449;p140"/>
          <p:cNvSpPr txBox="1"/>
          <p:nvPr/>
        </p:nvSpPr>
        <p:spPr>
          <a:xfrm>
            <a:off x="6602813" y="3208568"/>
            <a:ext cx="1196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А-</a:t>
            </a:r>
            <a:endParaRPr sz="1600" b="1" i="0" u="none" strike="noStrike" cap="none" baseline="30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0" name="Google Shape;450;p140"/>
          <p:cNvSpPr txBox="1"/>
          <p:nvPr/>
        </p:nvSpPr>
        <p:spPr>
          <a:xfrm>
            <a:off x="6602813" y="3473608"/>
            <a:ext cx="22437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оценка финансовой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устойчивости компании от АКРА и НКР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1" name="Google Shape;451;p140"/>
          <p:cNvSpPr txBox="1"/>
          <p:nvPr/>
        </p:nvSpPr>
        <p:spPr>
          <a:xfrm>
            <a:off x="4415438" y="3984412"/>
            <a:ext cx="1196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>
                <a:latin typeface="Helvetica Neue"/>
                <a:ea typeface="Helvetica Neue"/>
                <a:cs typeface="Helvetica Neue"/>
                <a:sym typeface="Helvetica Neue"/>
              </a:rPr>
              <a:t>9</a:t>
            </a:r>
            <a:r>
              <a:rPr lang="ru" sz="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место</a:t>
            </a:r>
            <a:endParaRPr sz="1600" b="1" i="0" u="none" strike="noStrike" cap="none" baseline="30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2" name="Google Shape;452;p140"/>
          <p:cNvSpPr txBox="1"/>
          <p:nvPr/>
        </p:nvSpPr>
        <p:spPr>
          <a:xfrm>
            <a:off x="4415438" y="4249450"/>
            <a:ext cx="14007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России по объёмам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текущего строительства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3" name="Google Shape;453;p140"/>
          <p:cNvSpPr txBox="1"/>
          <p:nvPr/>
        </p:nvSpPr>
        <p:spPr>
          <a:xfrm>
            <a:off x="6602813" y="3984412"/>
            <a:ext cx="1196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BREEAM</a:t>
            </a:r>
            <a:endParaRPr sz="1600" b="1" i="0" u="none" strike="noStrike" cap="none" baseline="30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4" name="Google Shape;454;p140"/>
          <p:cNvSpPr txBox="1"/>
          <p:nvPr/>
        </p:nvSpPr>
        <p:spPr>
          <a:xfrm>
            <a:off x="6602813" y="4249447"/>
            <a:ext cx="22437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уровня excellent, первый на российском рынке жилья эко-сертификат</a:t>
            </a:r>
            <a:endParaRPr sz="9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5" name="Google Shape;455;p140"/>
          <p:cNvSpPr/>
          <p:nvPr/>
        </p:nvSpPr>
        <p:spPr>
          <a:xfrm>
            <a:off x="5377368" y="1816468"/>
            <a:ext cx="852600" cy="1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Тюмень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6" name="Google Shape;456;p140"/>
          <p:cNvSpPr/>
          <p:nvPr/>
        </p:nvSpPr>
        <p:spPr>
          <a:xfrm>
            <a:off x="6600643" y="539460"/>
            <a:ext cx="862200" cy="1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Сургут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7" name="Google Shape;457;p140"/>
          <p:cNvSpPr/>
          <p:nvPr/>
        </p:nvSpPr>
        <p:spPr>
          <a:xfrm>
            <a:off x="7532083" y="2420573"/>
            <a:ext cx="852600" cy="1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Новосибирск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8" name="Google Shape;458;p140"/>
          <p:cNvSpPr/>
          <p:nvPr/>
        </p:nvSpPr>
        <p:spPr>
          <a:xfrm>
            <a:off x="6432647" y="2482485"/>
            <a:ext cx="547800" cy="1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Омск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9" name="Google Shape;459;p140"/>
          <p:cNvSpPr/>
          <p:nvPr/>
        </p:nvSpPr>
        <p:spPr>
          <a:xfrm>
            <a:off x="5181983" y="2377710"/>
            <a:ext cx="547800" cy="1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Курган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0" name="Google Shape;460;p140"/>
          <p:cNvSpPr/>
          <p:nvPr/>
        </p:nvSpPr>
        <p:spPr>
          <a:xfrm>
            <a:off x="4486558" y="2696798"/>
            <a:ext cx="885900" cy="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Челябинск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1" name="Google Shape;461;p140"/>
          <p:cNvSpPr/>
          <p:nvPr/>
        </p:nvSpPr>
        <p:spPr>
          <a:xfrm>
            <a:off x="3903708" y="1477156"/>
            <a:ext cx="786000" cy="1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Пермь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2" name="Google Shape;462;p140"/>
          <p:cNvSpPr/>
          <p:nvPr/>
        </p:nvSpPr>
        <p:spPr>
          <a:xfrm>
            <a:off x="286658" y="645748"/>
            <a:ext cx="14832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Санкт-Петербург </a:t>
            </a:r>
            <a:b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 Ленинградская область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3" name="Google Shape;463;p140"/>
          <p:cNvSpPr/>
          <p:nvPr/>
        </p:nvSpPr>
        <p:spPr>
          <a:xfrm>
            <a:off x="590945" y="2218239"/>
            <a:ext cx="1709700" cy="2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76166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Москва и </a:t>
            </a:r>
            <a:br>
              <a:rPr lang="ru" sz="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Московская область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4" name="Google Shape;464;p140"/>
          <p:cNvSpPr/>
          <p:nvPr/>
        </p:nvSpPr>
        <p:spPr>
          <a:xfrm>
            <a:off x="1033729" y="2732260"/>
            <a:ext cx="585900" cy="1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Липецк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5" name="Google Shape;465;p140"/>
          <p:cNvSpPr/>
          <p:nvPr/>
        </p:nvSpPr>
        <p:spPr>
          <a:xfrm>
            <a:off x="8044638" y="2806335"/>
            <a:ext cx="957300" cy="1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Горно-Алтайск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466" name="Google Shape;466;p140"/>
          <p:cNvGrpSpPr/>
          <p:nvPr/>
        </p:nvGrpSpPr>
        <p:grpSpPr>
          <a:xfrm>
            <a:off x="495870" y="648360"/>
            <a:ext cx="8107063" cy="2151988"/>
            <a:chOff x="849500" y="1961025"/>
            <a:chExt cx="16214125" cy="4303975"/>
          </a:xfrm>
        </p:grpSpPr>
        <p:cxnSp>
          <p:nvCxnSpPr>
            <p:cNvPr id="467" name="Google Shape;467;p140"/>
            <p:cNvCxnSpPr/>
            <p:nvPr/>
          </p:nvCxnSpPr>
          <p:spPr>
            <a:xfrm rot="10800000">
              <a:off x="849500" y="2509975"/>
              <a:ext cx="8251500" cy="20868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cxnSp>
          <p:nvCxnSpPr>
            <p:cNvPr id="468" name="Google Shape;468;p140"/>
            <p:cNvCxnSpPr/>
            <p:nvPr/>
          </p:nvCxnSpPr>
          <p:spPr>
            <a:xfrm>
              <a:off x="8122300" y="3861600"/>
              <a:ext cx="934800" cy="7356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cxnSp>
          <p:nvCxnSpPr>
            <p:cNvPr id="469" name="Google Shape;469;p140"/>
            <p:cNvCxnSpPr/>
            <p:nvPr/>
          </p:nvCxnSpPr>
          <p:spPr>
            <a:xfrm flipH="1">
              <a:off x="9077050" y="1961025"/>
              <a:ext cx="3903000" cy="26403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cxnSp>
          <p:nvCxnSpPr>
            <p:cNvPr id="470" name="Google Shape;470;p140"/>
            <p:cNvCxnSpPr/>
            <p:nvPr/>
          </p:nvCxnSpPr>
          <p:spPr>
            <a:xfrm rot="10800000" flipH="1">
              <a:off x="2021875" y="4607125"/>
              <a:ext cx="7037400" cy="6201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cxnSp>
          <p:nvCxnSpPr>
            <p:cNvPr id="471" name="Google Shape;471;p140"/>
            <p:cNvCxnSpPr/>
            <p:nvPr/>
          </p:nvCxnSpPr>
          <p:spPr>
            <a:xfrm rot="10800000" flipH="1">
              <a:off x="2695275" y="4615950"/>
              <a:ext cx="6339600" cy="16413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cxnSp>
          <p:nvCxnSpPr>
            <p:cNvPr id="472" name="Google Shape;472;p140"/>
            <p:cNvCxnSpPr/>
            <p:nvPr/>
          </p:nvCxnSpPr>
          <p:spPr>
            <a:xfrm rot="10800000">
              <a:off x="9096925" y="4640150"/>
              <a:ext cx="420900" cy="14133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cxnSp>
          <p:nvCxnSpPr>
            <p:cNvPr id="473" name="Google Shape;473;p140"/>
            <p:cNvCxnSpPr/>
            <p:nvPr/>
          </p:nvCxnSpPr>
          <p:spPr>
            <a:xfrm rot="10800000">
              <a:off x="9096900" y="4604725"/>
              <a:ext cx="1413300" cy="7842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cxnSp>
          <p:nvCxnSpPr>
            <p:cNvPr id="474" name="Google Shape;474;p140"/>
            <p:cNvCxnSpPr>
              <a:stCxn id="455" idx="1"/>
            </p:cNvCxnSpPr>
            <p:nvPr/>
          </p:nvCxnSpPr>
          <p:spPr>
            <a:xfrm flipH="1">
              <a:off x="9133496" y="4411541"/>
              <a:ext cx="1479000" cy="1800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cxnSp>
          <p:nvCxnSpPr>
            <p:cNvPr id="475" name="Google Shape;475;p140"/>
            <p:cNvCxnSpPr/>
            <p:nvPr/>
          </p:nvCxnSpPr>
          <p:spPr>
            <a:xfrm rot="10800000">
              <a:off x="9078250" y="4590275"/>
              <a:ext cx="6202200" cy="8961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cxnSp>
          <p:nvCxnSpPr>
            <p:cNvPr id="476" name="Google Shape;476;p140"/>
            <p:cNvCxnSpPr/>
            <p:nvPr/>
          </p:nvCxnSpPr>
          <p:spPr>
            <a:xfrm rot="10800000">
              <a:off x="9060375" y="4594725"/>
              <a:ext cx="3907500" cy="10146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cxnSp>
          <p:nvCxnSpPr>
            <p:cNvPr id="477" name="Google Shape;477;p140"/>
            <p:cNvCxnSpPr/>
            <p:nvPr/>
          </p:nvCxnSpPr>
          <p:spPr>
            <a:xfrm rot="10800000">
              <a:off x="9082425" y="4608100"/>
              <a:ext cx="7981200" cy="1656900"/>
            </a:xfrm>
            <a:prstGeom prst="straightConnector1">
              <a:avLst/>
            </a:prstGeom>
            <a:noFill/>
            <a:ln w="9525" cap="flat" cmpd="sng">
              <a:solidFill>
                <a:srgbClr val="FF001F"/>
              </a:solidFill>
              <a:prstDash val="solid"/>
              <a:round/>
              <a:headEnd type="oval" w="med" len="med"/>
              <a:tailEnd type="none" w="sm" len="sm"/>
            </a:ln>
          </p:spPr>
        </p:cxnSp>
        <p:sp>
          <p:nvSpPr>
            <p:cNvPr id="478" name="Google Shape;478;p140"/>
            <p:cNvSpPr/>
            <p:nvPr/>
          </p:nvSpPr>
          <p:spPr>
            <a:xfrm>
              <a:off x="9022400" y="4537725"/>
              <a:ext cx="138300" cy="138300"/>
            </a:xfrm>
            <a:prstGeom prst="ellipse">
              <a:avLst/>
            </a:prstGeom>
            <a:solidFill>
              <a:srgbClr val="FF001F"/>
            </a:solidFill>
            <a:ln>
              <a:noFill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9" name="Google Shape;479;p140"/>
          <p:cNvSpPr/>
          <p:nvPr/>
        </p:nvSpPr>
        <p:spPr>
          <a:xfrm>
            <a:off x="4268470" y="1772873"/>
            <a:ext cx="723900" cy="11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14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800"/>
              <a:buFont typeface="Arial"/>
              <a:buNone/>
            </a:pPr>
            <a:r>
              <a:rPr lang="ru" sz="800" b="0" i="0" u="none" strike="noStrike" cap="none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Екатеринбург</a:t>
            </a:r>
            <a:endParaRPr sz="8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0" name="Google Shape;480;p140"/>
          <p:cNvSpPr/>
          <p:nvPr/>
        </p:nvSpPr>
        <p:spPr>
          <a:xfrm>
            <a:off x="209650" y="168322"/>
            <a:ext cx="4824600" cy="2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 компании</a:t>
            </a:r>
            <a:endParaRPr sz="1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41"/>
          <p:cNvSpPr/>
          <p:nvPr/>
        </p:nvSpPr>
        <p:spPr>
          <a:xfrm>
            <a:off x="666175" y="871800"/>
            <a:ext cx="78120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b="1" i="1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Что сегодня сильнее влияет на сделку</a:t>
            </a:r>
            <a:r>
              <a:rPr lang="ru" sz="1600" i="1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 </a:t>
            </a:r>
            <a:r>
              <a:rPr lang="ru" sz="1600" i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хороший продукт </a:t>
            </a:r>
            <a:endParaRPr sz="1600" i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i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или возможность его купить? </a:t>
            </a:r>
            <a:endParaRPr sz="1600" i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i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i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Может ли </a:t>
            </a:r>
            <a:r>
              <a:rPr lang="ru" sz="1600" b="1" i="1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действительно</a:t>
            </a:r>
            <a:r>
              <a:rPr lang="ru" sz="1600" i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сильная архитектура, планировка и среда компенсировать менее выгодные финансовые условия?</a:t>
            </a:r>
            <a:endParaRPr sz="1600" i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42"/>
          <p:cNvSpPr/>
          <p:nvPr/>
        </p:nvSpPr>
        <p:spPr>
          <a:xfrm>
            <a:off x="666175" y="862475"/>
            <a:ext cx="7810200" cy="27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Тревожность нарастает, почти половина москвичей пересмотрела крупные траты в своих домохозяйствах. Под жесткую оптимизацию </a:t>
            </a:r>
            <a:endParaRPr sz="1600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первую очередь попадает недвижимость, затем ювелирные изделия и замыкает тройку крупная бытовая техника.</a:t>
            </a:r>
            <a:endParaRPr sz="1600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Более трети (37%) по-прежнему предпочитают хранить деньги </a:t>
            </a:r>
            <a:endParaRPr sz="1600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 депозитах.  </a:t>
            </a:r>
            <a:endParaRPr sz="1600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Однако </a:t>
            </a:r>
            <a:r>
              <a:rPr lang="ru" sz="1600" b="1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почти каждый второй житель Москвы и области считает недвижимость лучшим способ сохранить сбережения»</a:t>
            </a:r>
            <a: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(46%). </a:t>
            </a:r>
            <a:endParaRPr sz="1600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8" name="Google Shape;498;p143"/>
          <p:cNvCxnSpPr/>
          <p:nvPr/>
        </p:nvCxnSpPr>
        <p:spPr>
          <a:xfrm rot="10800000">
            <a:off x="4570375" y="947550"/>
            <a:ext cx="0" cy="2870400"/>
          </a:xfrm>
          <a:prstGeom prst="straightConnector1">
            <a:avLst/>
          </a:prstGeom>
          <a:noFill/>
          <a:ln w="4775" cap="flat" cmpd="sng">
            <a:solidFill>
              <a:srgbClr val="FF001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9" name="Google Shape;499;p143"/>
          <p:cNvSpPr/>
          <p:nvPr/>
        </p:nvSpPr>
        <p:spPr>
          <a:xfrm>
            <a:off x="691803" y="1279575"/>
            <a:ext cx="33669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Хороший продукт</a:t>
            </a:r>
            <a:endParaRPr sz="1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0" name="Google Shape;500;p143"/>
          <p:cNvSpPr/>
          <p:nvPr/>
        </p:nvSpPr>
        <p:spPr>
          <a:xfrm>
            <a:off x="5250898" y="1279575"/>
            <a:ext cx="33669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Возможность покупки</a:t>
            </a:r>
            <a:endParaRPr sz="1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1" name="Google Shape;501;p143"/>
          <p:cNvSpPr txBox="1"/>
          <p:nvPr/>
        </p:nvSpPr>
        <p:spPr>
          <a:xfrm>
            <a:off x="691803" y="1972475"/>
            <a:ext cx="33669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Архитектура 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Планировки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Благоустройство 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2" name="Google Shape;502;p143"/>
          <p:cNvSpPr txBox="1"/>
          <p:nvPr/>
        </p:nvSpPr>
        <p:spPr>
          <a:xfrm>
            <a:off x="5250899" y="1972475"/>
            <a:ext cx="33669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Первоначальный взнос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Ключевая ставка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Льготные программы 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44"/>
          <p:cNvSpPr/>
          <p:nvPr/>
        </p:nvSpPr>
        <p:spPr>
          <a:xfrm>
            <a:off x="209650" y="168320"/>
            <a:ext cx="48246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 чего действительно зависит </a:t>
            </a:r>
            <a:endParaRPr sz="18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покупка недвижимости?</a:t>
            </a:r>
            <a:endParaRPr sz="1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9" name="Google Shape;509;p144"/>
          <p:cNvSpPr txBox="1"/>
          <p:nvPr/>
        </p:nvSpPr>
        <p:spPr>
          <a:xfrm>
            <a:off x="691800" y="1879050"/>
            <a:ext cx="51267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Класс жилья 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Инструменты покупки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Первая квартира / есть ли опыт проживания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45"/>
          <p:cNvSpPr/>
          <p:nvPr/>
        </p:nvSpPr>
        <p:spPr>
          <a:xfrm>
            <a:off x="205200" y="168325"/>
            <a:ext cx="65973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От чего действительно зависит покупка недвижимости?* На что смотрят покупатели?</a:t>
            </a:r>
            <a:endParaRPr sz="18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6" name="Google Shape;516;p145"/>
          <p:cNvSpPr txBox="1"/>
          <p:nvPr/>
        </p:nvSpPr>
        <p:spPr>
          <a:xfrm>
            <a:off x="205200" y="1024800"/>
            <a:ext cx="84504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Цена по-прежнему главный критерий выбора. </a:t>
            </a:r>
            <a:br>
              <a:rPr lang="ru" sz="1600" b="1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1600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Далее среди характеристик самого проекта лидируют следующие параметры:</a:t>
            </a:r>
            <a:endParaRPr sz="1600">
              <a:solidFill>
                <a:srgbClr val="FF00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00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600"/>
              <a:buFont typeface="Helvetica Neue"/>
              <a:buChar char="+"/>
            </a:pPr>
            <a:r>
              <a:rPr lang="ru" sz="1600">
                <a:latin typeface="Helvetica Neue"/>
                <a:ea typeface="Helvetica Neue"/>
                <a:cs typeface="Helvetica Neue"/>
                <a:sym typeface="Helvetica Neue"/>
              </a:rPr>
              <a:t>квартира (планировка, летние помещения, видовые характеристики, высокие потолки и пр.) </a:t>
            </a: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—</a:t>
            </a:r>
            <a:r>
              <a:rPr lang="ru" sz="16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ru" sz="1600" b="1">
                <a:latin typeface="Helvetica Neue"/>
                <a:ea typeface="Helvetica Neue"/>
                <a:cs typeface="Helvetica Neue"/>
                <a:sym typeface="Helvetica Neue"/>
              </a:rPr>
              <a:t>39%</a:t>
            </a:r>
            <a:r>
              <a:rPr lang="ru" sz="16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15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001F"/>
              </a:buClr>
              <a:buSzPts val="1600"/>
              <a:buFont typeface="Helvetica Neue"/>
              <a:buChar char="+"/>
            </a:pPr>
            <a:r>
              <a:rPr lang="ru" sz="1600">
                <a:latin typeface="Helvetica Neue"/>
                <a:ea typeface="Helvetica Neue"/>
                <a:cs typeface="Helvetica Neue"/>
                <a:sym typeface="Helvetica Neue"/>
              </a:rPr>
              <a:t>благоустройство (двор без машин, масштабное озеленение, зоны отдыха) </a:t>
            </a: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— </a:t>
            </a:r>
            <a:r>
              <a:rPr lang="ru" sz="1600" b="1">
                <a:latin typeface="Helvetica Neue"/>
                <a:ea typeface="Helvetica Neue"/>
                <a:cs typeface="Helvetica Neue"/>
                <a:sym typeface="Helvetica Neue"/>
              </a:rPr>
              <a:t>22% </a:t>
            </a:r>
            <a:endParaRPr sz="1600"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15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001F"/>
              </a:buClr>
              <a:buSzPts val="1600"/>
              <a:buFont typeface="Helvetica Neue"/>
              <a:buChar char="+"/>
            </a:pP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экологичность района — </a:t>
            </a:r>
            <a:r>
              <a:rPr lang="ru" sz="16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13%</a:t>
            </a: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15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001F"/>
              </a:buClr>
              <a:buSzPts val="1600"/>
              <a:buFont typeface="Helvetica Neue"/>
              <a:buChar char="+"/>
            </a:pP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магазины и сервисы в ЖК — </a:t>
            </a:r>
            <a:r>
              <a:rPr lang="ru" sz="16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7%</a:t>
            </a:r>
            <a:endParaRPr sz="160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15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001F"/>
              </a:buClr>
              <a:buSzPts val="1600"/>
              <a:buFont typeface="Helvetica Neue"/>
              <a:buChar char="+"/>
            </a:pP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безопасность — </a:t>
            </a:r>
            <a:r>
              <a:rPr lang="ru" sz="16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7%</a:t>
            </a:r>
            <a:endParaRPr sz="160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15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001F"/>
              </a:buClr>
              <a:buSzPts val="1600"/>
              <a:buFont typeface="Helvetica Neue"/>
              <a:buChar char="+"/>
            </a:pP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инфраструктура — </a:t>
            </a:r>
            <a:r>
              <a:rPr lang="ru" sz="16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7%</a:t>
            </a: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15900" algn="l" rtl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FF001F"/>
              </a:buClr>
              <a:buSzPts val="1600"/>
              <a:buFont typeface="Helvetica Neue"/>
              <a:buChar char="+"/>
            </a:pP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места общего пользования — </a:t>
            </a:r>
            <a:r>
              <a:rPr lang="ru" sz="16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5%</a:t>
            </a: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7" name="Google Shape;517;p145"/>
          <p:cNvSpPr/>
          <p:nvPr/>
        </p:nvSpPr>
        <p:spPr>
          <a:xfrm>
            <a:off x="4109750" y="4740572"/>
            <a:ext cx="4824600" cy="23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200" b="1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*</a:t>
            </a:r>
            <a:r>
              <a:rPr lang="ru" sz="12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по данным исследования ORO </a:t>
            </a:r>
            <a:endParaRPr sz="1200" b="0" i="0" u="none" strike="noStrike" cap="none">
              <a:solidFill>
                <a:srgbClr val="99999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3" name="Google Shape;523;p146"/>
          <p:cNvCxnSpPr/>
          <p:nvPr/>
        </p:nvCxnSpPr>
        <p:spPr>
          <a:xfrm rot="10800000">
            <a:off x="4557900" y="959050"/>
            <a:ext cx="28200" cy="3377400"/>
          </a:xfrm>
          <a:prstGeom prst="straightConnector1">
            <a:avLst/>
          </a:prstGeom>
          <a:noFill/>
          <a:ln w="4775" cap="flat" cmpd="sng">
            <a:solidFill>
              <a:srgbClr val="FF001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4" name="Google Shape;524;p146"/>
          <p:cNvSpPr/>
          <p:nvPr/>
        </p:nvSpPr>
        <p:spPr>
          <a:xfrm>
            <a:off x="691803" y="1279575"/>
            <a:ext cx="33669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комфорт / комфорт +</a:t>
            </a:r>
            <a:endParaRPr sz="18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5" name="Google Shape;525;p146"/>
          <p:cNvSpPr/>
          <p:nvPr/>
        </p:nvSpPr>
        <p:spPr>
          <a:xfrm>
            <a:off x="5050998" y="1279575"/>
            <a:ext cx="33669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бизнес / бизнес +</a:t>
            </a:r>
            <a:endParaRPr sz="18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6" name="Google Shape;526;p146"/>
          <p:cNvSpPr txBox="1"/>
          <p:nvPr/>
        </p:nvSpPr>
        <p:spPr>
          <a:xfrm>
            <a:off x="691799" y="1972475"/>
            <a:ext cx="41736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~ 80% всех покупателей — 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первая покупка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экстра продукт </a:t>
            </a:r>
            <a:r>
              <a:rPr lang="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—</a:t>
            </a: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b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возможность быть заметными </a:t>
            </a:r>
            <a:b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в высококонкурентной среде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7" name="Google Shape;527;p146"/>
          <p:cNvSpPr txBox="1"/>
          <p:nvPr/>
        </p:nvSpPr>
        <p:spPr>
          <a:xfrm>
            <a:off x="5050999" y="1972475"/>
            <a:ext cx="33669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~ 20% </a:t>
            </a:r>
            <a:r>
              <a:rPr lang="ru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всех покупателей — первая покупка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экстра продукт как норма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47"/>
          <p:cNvSpPr/>
          <p:nvPr/>
        </p:nvSpPr>
        <p:spPr>
          <a:xfrm>
            <a:off x="691803" y="1279575"/>
            <a:ext cx="33669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комфорт / комфорт +</a:t>
            </a:r>
            <a:endParaRPr sz="18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4" name="Google Shape;534;p147"/>
          <p:cNvSpPr txBox="1"/>
          <p:nvPr/>
        </p:nvSpPr>
        <p:spPr>
          <a:xfrm>
            <a:off x="691803" y="1972475"/>
            <a:ext cx="3366900" cy="18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стоимость квартиры 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первоначальный взнос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ежемесячный платеж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ставка по ипотеки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1F"/>
              </a:buClr>
              <a:buSzPts val="1800"/>
              <a:buFont typeface="Helvetica Neue"/>
              <a:buChar char="+"/>
            </a:pPr>
            <a:r>
              <a:rPr lang="ru" sz="1800">
                <a:latin typeface="Helvetica Neue"/>
                <a:ea typeface="Helvetica Neue"/>
                <a:cs typeface="Helvetica Neue"/>
                <a:sym typeface="Helvetica Neue"/>
              </a:rPr>
              <a:t>ключевая ставка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28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00"/>
              <a:buFont typeface="Helvetica Neue"/>
              <a:buChar char="+"/>
            </a:pPr>
            <a:r>
              <a:rPr lang="ru" sz="1800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рассрочка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48"/>
          <p:cNvSpPr txBox="1"/>
          <p:nvPr/>
        </p:nvSpPr>
        <p:spPr>
          <a:xfrm>
            <a:off x="209650" y="2281700"/>
            <a:ext cx="35352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latin typeface="Helvetica Neue"/>
                <a:ea typeface="Helvetica Neue"/>
                <a:cs typeface="Helvetica Neue"/>
                <a:sym typeface="Helvetica Neue"/>
              </a:rPr>
              <a:t>Площади территории двора должны занимать растения: кустарники, крупномерные деревья, травы, многолетники и чуть-чуть газона.</a:t>
            </a:r>
            <a:endParaRPr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1" name="Google Shape;541;p148"/>
          <p:cNvSpPr txBox="1"/>
          <p:nvPr/>
        </p:nvSpPr>
        <p:spPr>
          <a:xfrm>
            <a:off x="209638" y="1813418"/>
            <a:ext cx="1196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2000" b="1">
                <a:latin typeface="Helvetica Neue"/>
                <a:ea typeface="Helvetica Neue"/>
                <a:cs typeface="Helvetica Neue"/>
                <a:sym typeface="Helvetica Neue"/>
              </a:rPr>
              <a:t>60-65%</a:t>
            </a:r>
            <a:endParaRPr sz="2000" b="1" i="0" u="none" strike="noStrike" cap="none" baseline="30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2" name="Google Shape;542;p148"/>
          <p:cNvSpPr txBox="1"/>
          <p:nvPr/>
        </p:nvSpPr>
        <p:spPr>
          <a:xfrm>
            <a:off x="209655" y="4055475"/>
            <a:ext cx="17052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>
                <a:latin typeface="Helvetica Neue"/>
                <a:ea typeface="Helvetica Neue"/>
                <a:cs typeface="Helvetica Neue"/>
                <a:sym typeface="Helvetica Neue"/>
              </a:rPr>
              <a:t>0,50 м³ на 1 м²</a:t>
            </a:r>
            <a:endParaRPr sz="1600" b="1" i="0" u="none" strike="noStrike" cap="none" baseline="30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3" name="Google Shape;543;p148"/>
          <p:cNvSpPr txBox="1"/>
          <p:nvPr/>
        </p:nvSpPr>
        <p:spPr>
          <a:xfrm>
            <a:off x="209638" y="4349975"/>
            <a:ext cx="1400700" cy="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1200">
                <a:latin typeface="Helvetica Neue"/>
                <a:ea typeface="Helvetica Neue"/>
                <a:cs typeface="Helvetica Neue"/>
                <a:sym typeface="Helvetica Neue"/>
              </a:rPr>
              <a:t>площади двора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4" name="Google Shape;544;p148"/>
          <p:cNvSpPr txBox="1"/>
          <p:nvPr/>
        </p:nvSpPr>
        <p:spPr>
          <a:xfrm>
            <a:off x="209638" y="3600970"/>
            <a:ext cx="2243700" cy="3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>
                <a:latin typeface="Helvetica Neue"/>
                <a:ea typeface="Helvetica Neue"/>
                <a:cs typeface="Helvetica Neue"/>
                <a:sym typeface="Helvetica Neue"/>
              </a:rPr>
              <a:t>При этом общий объём озеленения равен: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5" name="Google Shape;545;p148"/>
          <p:cNvSpPr/>
          <p:nvPr/>
        </p:nvSpPr>
        <p:spPr>
          <a:xfrm>
            <a:off x="205200" y="168325"/>
            <a:ext cx="30747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Собственный</a:t>
            </a:r>
            <a:endParaRPr sz="20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стандарт озеленения</a:t>
            </a:r>
            <a:endParaRPr sz="20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46" name="Google Shape;546;p148"/>
          <p:cNvPicPr preferRelativeResize="0"/>
          <p:nvPr/>
        </p:nvPicPr>
        <p:blipFill rotWithShape="1">
          <a:blip r:embed="rId3">
            <a:alphaModFix/>
          </a:blip>
          <a:srcRect l="9442" r="22187"/>
          <a:stretch/>
        </p:blipFill>
        <p:spPr>
          <a:xfrm>
            <a:off x="3867850" y="0"/>
            <a:ext cx="52761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148"/>
          <p:cNvSpPr txBox="1"/>
          <p:nvPr/>
        </p:nvSpPr>
        <p:spPr>
          <a:xfrm>
            <a:off x="209662" y="1108908"/>
            <a:ext cx="3535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>
                <a:latin typeface="Helvetica Neue"/>
                <a:ea typeface="Helvetica Neue"/>
                <a:cs typeface="Helvetica Neue"/>
                <a:sym typeface="Helvetica Neue"/>
              </a:rPr>
              <a:t>Опираясь на опыт европейских застройщиков, мы вывели формулу идеального двора:</a:t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8" name="Google Shape;548;p148"/>
          <p:cNvSpPr txBox="1"/>
          <p:nvPr/>
        </p:nvSpPr>
        <p:spPr>
          <a:xfrm>
            <a:off x="2038755" y="4055475"/>
            <a:ext cx="17052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1600" b="1">
                <a:latin typeface="Helvetica Neue"/>
                <a:ea typeface="Helvetica Neue"/>
                <a:cs typeface="Helvetica Neue"/>
                <a:sym typeface="Helvetica Neue"/>
              </a:rPr>
              <a:t>0,25 м³ на 1 м²</a:t>
            </a:r>
            <a:endParaRPr sz="1600" b="1" i="0" u="none" strike="noStrike" cap="none" baseline="30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9" name="Google Shape;549;p148"/>
          <p:cNvSpPr txBox="1"/>
          <p:nvPr/>
        </p:nvSpPr>
        <p:spPr>
          <a:xfrm>
            <a:off x="2038738" y="4349975"/>
            <a:ext cx="1400700" cy="1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1200">
                <a:latin typeface="Helvetica Neue"/>
                <a:ea typeface="Helvetica Neue"/>
                <a:cs typeface="Helvetica Neue"/>
                <a:sym typeface="Helvetica Neue"/>
              </a:rPr>
              <a:t>площади улицы</a:t>
            </a:r>
            <a:endParaRPr sz="12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149" title="Речпорт2.jpg"/>
          <p:cNvPicPr preferRelativeResize="0"/>
          <p:nvPr/>
        </p:nvPicPr>
        <p:blipFill rotWithShape="1">
          <a:blip r:embed="rId3">
            <a:alphaModFix/>
          </a:blip>
          <a:srcRect t="7834" b="7834"/>
          <a:stretch/>
        </p:blipFill>
        <p:spPr>
          <a:xfrm>
            <a:off x="0" y="0"/>
            <a:ext cx="9144003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149"/>
          <p:cNvSpPr/>
          <p:nvPr/>
        </p:nvSpPr>
        <p:spPr>
          <a:xfrm>
            <a:off x="7675" y="-29550"/>
            <a:ext cx="9144000" cy="2397000"/>
          </a:xfrm>
          <a:prstGeom prst="rect">
            <a:avLst/>
          </a:prstGeom>
          <a:gradFill>
            <a:gsLst>
              <a:gs pos="0">
                <a:srgbClr val="000000">
                  <a:alpha val="64706"/>
                </a:srgbClr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5400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149"/>
          <p:cNvSpPr txBox="1"/>
          <p:nvPr/>
        </p:nvSpPr>
        <p:spPr>
          <a:xfrm>
            <a:off x="5451925" y="4625975"/>
            <a:ext cx="34824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FEFE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 фото: двор в квартале Новин, Тюмень</a:t>
            </a:r>
            <a:endParaRPr sz="1200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7" name="Google Shape;557;p149"/>
          <p:cNvSpPr/>
          <p:nvPr/>
        </p:nvSpPr>
        <p:spPr>
          <a:xfrm>
            <a:off x="205200" y="168325"/>
            <a:ext cx="30747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Объемное озеленение </a:t>
            </a:r>
            <a:endParaRPr sz="2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дворовых пространств</a:t>
            </a:r>
            <a:endParaRPr sz="2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58" name="Google Shape;558;p14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200" y="4857750"/>
            <a:ext cx="914400" cy="1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150" title="53836358358_724d6ea6ea_k.jpg"/>
          <p:cNvPicPr preferRelativeResize="0"/>
          <p:nvPr/>
        </p:nvPicPr>
        <p:blipFill rotWithShape="1">
          <a:blip r:embed="rId3">
            <a:alphaModFix/>
          </a:blip>
          <a:srcRect t="10770"/>
          <a:stretch/>
        </p:blipFill>
        <p:spPr>
          <a:xfrm>
            <a:off x="0" y="0"/>
            <a:ext cx="436139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150" title="Мылзавод.jpg"/>
          <p:cNvPicPr preferRelativeResize="0"/>
          <p:nvPr/>
        </p:nvPicPr>
        <p:blipFill rotWithShape="1">
          <a:blip r:embed="rId4">
            <a:alphaModFix/>
          </a:blip>
          <a:srcRect l="3828" t="2603" b="15537"/>
          <a:stretch/>
        </p:blipFill>
        <p:spPr>
          <a:xfrm>
            <a:off x="4572000" y="0"/>
            <a:ext cx="4572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150"/>
          <p:cNvSpPr/>
          <p:nvPr/>
        </p:nvSpPr>
        <p:spPr>
          <a:xfrm>
            <a:off x="7675" y="-29550"/>
            <a:ext cx="4361400" cy="2044500"/>
          </a:xfrm>
          <a:prstGeom prst="rect">
            <a:avLst/>
          </a:prstGeom>
          <a:gradFill>
            <a:gsLst>
              <a:gs pos="0">
                <a:srgbClr val="000000">
                  <a:alpha val="34902"/>
                </a:srgbClr>
              </a:gs>
              <a:gs pos="100000">
                <a:srgbClr val="000000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5400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150"/>
          <p:cNvSpPr txBox="1"/>
          <p:nvPr/>
        </p:nvSpPr>
        <p:spPr>
          <a:xfrm>
            <a:off x="4572950" y="4570175"/>
            <a:ext cx="4361400" cy="4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FEFE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На фото: двор в Европейском квартале, </a:t>
            </a:r>
            <a:endParaRPr sz="1200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EFEFE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паркинг в Мылзаводе</a:t>
            </a:r>
            <a:endParaRPr sz="1200">
              <a:solidFill>
                <a:srgbClr val="EFEF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7" name="Google Shape;567;p150"/>
          <p:cNvSpPr/>
          <p:nvPr/>
        </p:nvSpPr>
        <p:spPr>
          <a:xfrm>
            <a:off x="205200" y="168325"/>
            <a:ext cx="4156200" cy="7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Озеленение паркингов</a:t>
            </a:r>
            <a:endParaRPr sz="2000"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68" name="Google Shape;568;p15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5200" y="4857750"/>
            <a:ext cx="9144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150"/>
          <p:cNvSpPr/>
          <p:nvPr/>
        </p:nvSpPr>
        <p:spPr>
          <a:xfrm>
            <a:off x="4572950" y="-29550"/>
            <a:ext cx="4572000" cy="2044500"/>
          </a:xfrm>
          <a:prstGeom prst="rect">
            <a:avLst/>
          </a:prstGeom>
          <a:gradFill>
            <a:gsLst>
              <a:gs pos="0">
                <a:srgbClr val="000000">
                  <a:alpha val="34902"/>
                </a:srgbClr>
              </a:gs>
              <a:gs pos="100000">
                <a:srgbClr val="000000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54000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54"/>
          <p:cNvSpPr/>
          <p:nvPr/>
        </p:nvSpPr>
        <p:spPr>
          <a:xfrm>
            <a:off x="691800" y="875475"/>
            <a:ext cx="7785600" cy="10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b="1" i="1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Обмен, трейд-ин, рассрочка — новая норма рынка? </a:t>
            </a:r>
            <a:endParaRPr sz="1600" b="1" i="1">
              <a:solidFill>
                <a:srgbClr val="FF00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i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И какой следующий инструмент способен заметно расширить платежеспособный спрос?</a:t>
            </a:r>
            <a:endParaRPr sz="1600" i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2" name="Google Shape;632;p155"/>
          <p:cNvGraphicFramePr/>
          <p:nvPr/>
        </p:nvGraphicFramePr>
        <p:xfrm>
          <a:off x="4572000" y="1443013"/>
          <a:ext cx="3893300" cy="1231134"/>
        </p:xfrm>
        <a:graphic>
          <a:graphicData uri="http://schemas.openxmlformats.org/drawingml/2006/table">
            <a:tbl>
              <a:tblPr>
                <a:noFill/>
                <a:tableStyleId>{0866696A-675C-43B5-BE21-5890A515DFF6}</a:tableStyleId>
              </a:tblPr>
              <a:tblGrid>
                <a:gridCol w="162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2025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2026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Москва 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64,3</a:t>
                      </a:r>
                      <a:endParaRPr sz="15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68,7</a:t>
                      </a:r>
                      <a:r>
                        <a:rPr lang="ru" sz="15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/ + 7%</a:t>
                      </a:r>
                      <a:endParaRPr sz="15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Московская область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68,1</a:t>
                      </a:r>
                      <a:endParaRPr sz="15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70,9</a:t>
                      </a:r>
                      <a:r>
                        <a:rPr lang="ru" sz="15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/ +4%</a:t>
                      </a:r>
                      <a:endParaRPr sz="15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33" name="Google Shape;633;p155"/>
          <p:cNvSpPr/>
          <p:nvPr/>
        </p:nvSpPr>
        <p:spPr>
          <a:xfrm>
            <a:off x="205200" y="168325"/>
            <a:ext cx="70899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Сделок с участием обмена</a:t>
            </a:r>
            <a:endParaRPr sz="20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9 месяцев 2025 / 9 месяцев 2026</a:t>
            </a:r>
            <a:endParaRPr sz="20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4" name="Google Shape;634;p155"/>
          <p:cNvSpPr txBox="1"/>
          <p:nvPr/>
        </p:nvSpPr>
        <p:spPr>
          <a:xfrm>
            <a:off x="4572000" y="1276179"/>
            <a:ext cx="35352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000" b="1">
                <a:latin typeface="Helvetica Neue"/>
                <a:ea typeface="Helvetica Neue"/>
                <a:cs typeface="Helvetica Neue"/>
                <a:sym typeface="Helvetica Neue"/>
              </a:rPr>
              <a:t>Средний м</a:t>
            </a:r>
            <a:r>
              <a:rPr lang="ru" sz="1000" b="1" baseline="30000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lang="ru" sz="1000" b="1">
                <a:latin typeface="Helvetica Neue"/>
                <a:ea typeface="Helvetica Neue"/>
                <a:cs typeface="Helvetica Neue"/>
                <a:sym typeface="Helvetica Neue"/>
              </a:rPr>
              <a:t> сделки с участием обмена</a:t>
            </a:r>
            <a:endParaRPr sz="1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635" name="Google Shape;635;p155"/>
          <p:cNvGraphicFramePr/>
          <p:nvPr/>
        </p:nvGraphicFramePr>
        <p:xfrm>
          <a:off x="4572000" y="3319525"/>
          <a:ext cx="3893300" cy="1231134"/>
        </p:xfrm>
        <a:graphic>
          <a:graphicData uri="http://schemas.openxmlformats.org/drawingml/2006/table">
            <a:tbl>
              <a:tblPr>
                <a:noFill/>
                <a:tableStyleId>{0866696A-675C-43B5-BE21-5890A515DFF6}</a:tableStyleId>
              </a:tblPr>
              <a:tblGrid>
                <a:gridCol w="162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39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2025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2026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847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Москва 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20,7</a:t>
                      </a:r>
                      <a:endParaRPr sz="15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24,6</a:t>
                      </a:r>
                      <a:r>
                        <a:rPr lang="ru" sz="15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/ +18%</a:t>
                      </a:r>
                      <a:endParaRPr sz="15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5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Московская область</a:t>
                      </a:r>
                      <a:endParaRPr sz="10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12,0</a:t>
                      </a:r>
                      <a:endParaRPr sz="1500" b="1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 b="1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13,4 </a:t>
                      </a:r>
                      <a:r>
                        <a:rPr lang="ru" sz="1500"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 / + 11%</a:t>
                      </a:r>
                      <a:endParaRPr sz="1500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0" marR="91425" marT="90000" marB="9000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36" name="Google Shape;636;p155"/>
          <p:cNvSpPr txBox="1"/>
          <p:nvPr/>
        </p:nvSpPr>
        <p:spPr>
          <a:xfrm>
            <a:off x="4572000" y="3152692"/>
            <a:ext cx="35352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" sz="1000" b="1">
                <a:latin typeface="Helvetica Neue"/>
                <a:ea typeface="Helvetica Neue"/>
                <a:cs typeface="Helvetica Neue"/>
                <a:sym typeface="Helvetica Neue"/>
              </a:rPr>
              <a:t>Средний чек сделки с участием обмена</a:t>
            </a:r>
            <a:endParaRPr sz="10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7" name="Google Shape;637;p155"/>
          <p:cNvSpPr txBox="1"/>
          <p:nvPr/>
        </p:nvSpPr>
        <p:spPr>
          <a:xfrm>
            <a:off x="209645" y="1534325"/>
            <a:ext cx="67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2000">
                <a:latin typeface="Helvetica Neue"/>
                <a:ea typeface="Helvetica Neue"/>
                <a:cs typeface="Helvetica Neue"/>
                <a:sym typeface="Helvetica Neue"/>
              </a:rPr>
              <a:t>2025</a:t>
            </a:r>
            <a:endParaRPr sz="2000" i="0" u="none" strike="noStrike" cap="none" baseline="30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8" name="Google Shape;638;p155"/>
          <p:cNvSpPr txBox="1"/>
          <p:nvPr/>
        </p:nvSpPr>
        <p:spPr>
          <a:xfrm>
            <a:off x="209644" y="2190650"/>
            <a:ext cx="67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2000">
                <a:latin typeface="Helvetica Neue"/>
                <a:ea typeface="Helvetica Neue"/>
                <a:cs typeface="Helvetica Neue"/>
                <a:sym typeface="Helvetica Neue"/>
              </a:rPr>
              <a:t>2026</a:t>
            </a:r>
            <a:endParaRPr sz="2000" i="0" u="none" strike="noStrike" cap="none" baseline="300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639" name="Google Shape;639;p155"/>
          <p:cNvCxnSpPr>
            <a:stCxn id="637" idx="3"/>
            <a:endCxn id="638" idx="3"/>
          </p:cNvCxnSpPr>
          <p:nvPr/>
        </p:nvCxnSpPr>
        <p:spPr>
          <a:xfrm>
            <a:off x="889445" y="1688225"/>
            <a:ext cx="600" cy="656400"/>
          </a:xfrm>
          <a:prstGeom prst="curvedConnector3">
            <a:avLst>
              <a:gd name="adj1" fmla="val 396875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640" name="Google Shape;640;p155"/>
          <p:cNvSpPr txBox="1"/>
          <p:nvPr/>
        </p:nvSpPr>
        <p:spPr>
          <a:xfrm>
            <a:off x="1287955" y="1842125"/>
            <a:ext cx="1326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" sz="2000" b="1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+69%</a:t>
            </a:r>
            <a:endParaRPr sz="2000" b="1" i="0" u="none" strike="noStrike" cap="none" baseline="30000">
              <a:solidFill>
                <a:srgbClr val="FF001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1" name="Google Shape;641;p155"/>
          <p:cNvSpPr/>
          <p:nvPr/>
        </p:nvSpPr>
        <p:spPr>
          <a:xfrm>
            <a:off x="209650" y="2901800"/>
            <a:ext cx="3294900" cy="11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 9 месяцев 2026 года </a:t>
            </a:r>
            <a:b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в абсолюте сделок с участием обмена уже больше, чем </a:t>
            </a:r>
            <a:b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ru" sz="1600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за 12 месяцев 2025 года</a:t>
            </a:r>
            <a:endParaRPr sz="1600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56"/>
          <p:cNvSpPr/>
          <p:nvPr/>
        </p:nvSpPr>
        <p:spPr>
          <a:xfrm>
            <a:off x="205200" y="168325"/>
            <a:ext cx="70899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Какой следующий инструмент способен заметно расширить платежеспособный спрос?</a:t>
            </a:r>
            <a:endParaRPr sz="20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647" name="Google Shape;647;p156"/>
          <p:cNvCxnSpPr/>
          <p:nvPr/>
        </p:nvCxnSpPr>
        <p:spPr>
          <a:xfrm rot="10800000">
            <a:off x="4034650" y="2111650"/>
            <a:ext cx="0" cy="970500"/>
          </a:xfrm>
          <a:prstGeom prst="straightConnector1">
            <a:avLst/>
          </a:prstGeom>
          <a:noFill/>
          <a:ln w="4775" cap="flat" cmpd="sng">
            <a:solidFill>
              <a:srgbClr val="FF001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48" name="Google Shape;648;p156"/>
          <p:cNvSpPr/>
          <p:nvPr/>
        </p:nvSpPr>
        <p:spPr>
          <a:xfrm>
            <a:off x="945276" y="2433600"/>
            <a:ext cx="2631000" cy="2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банк + девелопер</a:t>
            </a:r>
            <a:endParaRPr sz="18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9" name="Google Shape;649;p156"/>
          <p:cNvSpPr/>
          <p:nvPr/>
        </p:nvSpPr>
        <p:spPr>
          <a:xfrm>
            <a:off x="4835325" y="2217750"/>
            <a:ext cx="36564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18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точечные льготные программы для представителей значимых профессий</a:t>
            </a:r>
            <a:endParaRPr sz="18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57"/>
          <p:cNvSpPr/>
          <p:nvPr/>
        </p:nvSpPr>
        <p:spPr>
          <a:xfrm>
            <a:off x="691800" y="875475"/>
            <a:ext cx="7796100" cy="10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Дорогие деньги не убили спрос на качество, они изменили его смысл: 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600" b="1">
                <a:solidFill>
                  <a:srgbClr val="FF001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раньше хороший продукт был бонусом, теперь это способ не ошибиться</a:t>
            </a:r>
            <a:endParaRPr sz="1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6" name="Google Shape;656;p157"/>
          <p:cNvSpPr/>
          <p:nvPr/>
        </p:nvSpPr>
        <p:spPr>
          <a:xfrm>
            <a:off x="205200" y="168325"/>
            <a:ext cx="70899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rgbClr val="1E1E1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P.S.:</a:t>
            </a:r>
            <a:endParaRPr sz="2000" b="1">
              <a:solidFill>
                <a:srgbClr val="1E1E1E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Google Shape;662;p158"/>
          <p:cNvPicPr preferRelativeResize="0"/>
          <p:nvPr/>
        </p:nvPicPr>
        <p:blipFill rotWithShape="1">
          <a:blip r:embed="rId3">
            <a:alphaModFix/>
          </a:blip>
          <a:srcRect t="33395"/>
          <a:stretch/>
        </p:blipFill>
        <p:spPr>
          <a:xfrm>
            <a:off x="209650" y="3136525"/>
            <a:ext cx="3225802" cy="16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158"/>
          <p:cNvPicPr preferRelativeResize="0"/>
          <p:nvPr/>
        </p:nvPicPr>
        <p:blipFill rotWithShape="1">
          <a:blip r:embed="rId4">
            <a:alphaModFix/>
          </a:blip>
          <a:srcRect t="6829" r="1478"/>
          <a:stretch/>
        </p:blipFill>
        <p:spPr>
          <a:xfrm>
            <a:off x="205200" y="633425"/>
            <a:ext cx="3225802" cy="22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158"/>
          <p:cNvPicPr preferRelativeResize="0"/>
          <p:nvPr/>
        </p:nvPicPr>
        <p:blipFill rotWithShape="1">
          <a:blip r:embed="rId5">
            <a:alphaModFix/>
          </a:blip>
          <a:srcRect t="28274"/>
          <a:stretch/>
        </p:blipFill>
        <p:spPr>
          <a:xfrm>
            <a:off x="3655275" y="3136525"/>
            <a:ext cx="2995402" cy="16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1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55275" y="633425"/>
            <a:ext cx="2995402" cy="228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158"/>
          <p:cNvPicPr preferRelativeResize="0"/>
          <p:nvPr/>
        </p:nvPicPr>
        <p:blipFill rotWithShape="1">
          <a:blip r:embed="rId7">
            <a:alphaModFix/>
          </a:blip>
          <a:srcRect t="17533" r="20616"/>
          <a:stretch/>
        </p:blipFill>
        <p:spPr>
          <a:xfrm>
            <a:off x="6870500" y="3136525"/>
            <a:ext cx="2068301" cy="16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158"/>
          <p:cNvPicPr preferRelativeResize="0"/>
          <p:nvPr/>
        </p:nvPicPr>
        <p:blipFill rotWithShape="1">
          <a:blip r:embed="rId8">
            <a:alphaModFix/>
          </a:blip>
          <a:srcRect t="1283" r="32764"/>
          <a:stretch/>
        </p:blipFill>
        <p:spPr>
          <a:xfrm>
            <a:off x="6861124" y="633425"/>
            <a:ext cx="2077675" cy="2287850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58"/>
          <p:cNvSpPr/>
          <p:nvPr/>
        </p:nvSpPr>
        <p:spPr>
          <a:xfrm>
            <a:off x="205200" y="168325"/>
            <a:ext cx="7089900" cy="5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E1E1E"/>
              </a:buClr>
              <a:buSzPts val="2100"/>
              <a:buFont typeface="Arial"/>
              <a:buNone/>
            </a:pPr>
            <a:r>
              <a:rPr lang="ru" sz="2000" b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У всего есть год спустя. Ну или несколько лет </a:t>
            </a:r>
            <a:endParaRPr sz="2000"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БРУСНИКА 2025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БРУСНИКА 2025 без номера страниц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649</Words>
  <Application>Microsoft Macintosh PowerPoint</Application>
  <PresentationFormat>Экран (16:9)</PresentationFormat>
  <Paragraphs>149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Calibri</vt:lpstr>
      <vt:lpstr>Helvetica Neue</vt:lpstr>
      <vt:lpstr>Verdana</vt:lpstr>
      <vt:lpstr>Arial</vt:lpstr>
      <vt:lpstr>Simple Light</vt:lpstr>
      <vt:lpstr>Simple Light</vt:lpstr>
      <vt:lpstr>БРУСНИКА 2025</vt:lpstr>
      <vt:lpstr>БРУСНИКА 2025 без номера страницы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Екатерина Акулич</cp:lastModifiedBy>
  <cp:revision>1</cp:revision>
  <dcterms:modified xsi:type="dcterms:W3CDTF">2026-10-16T11:43:00Z</dcterms:modified>
</cp:coreProperties>
</file>