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9" r:id="rId14"/>
    <p:sldId id="268" r:id="rId15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10"/>
  </p:normalViewPr>
  <p:slideViewPr>
    <p:cSldViewPr snapToGrid="0" snapToObjects="1">
      <p:cViewPr varScale="1">
        <p:scale>
          <a:sx n="50" d="100"/>
          <a:sy n="50" d="100"/>
        </p:scale>
        <p:origin x="54" y="1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0307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Титульный слайд. Название и данные спикера воспроизведены по заданию заказчика. Иллюстрация создана ранее в этом диалоге. Дизайн: кинематографическая научно-фантастическая метафора, не буквальное изображение истории Вселенной.
Фоновая анимация: встроенный MP4 H.264, 1600×900, 24 кадра/с, 8 секунд, повторение, автоматическое начало, без звука. Все видимые надписи этого слайда — отдельные редактируемые текстовые поля PowerPoint. В фоновой картинке и видео исходные надписи удалены.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Чёрный космос — художественный пролог перед Большим взрывом, а не научная иллюстрация известного состояния Вселенной «до» Большого взрыва. Изображённые галактики — визуальная метафора. Космологические тёмные века наступили ПОСЛЕ Большого взрыва и рекомбинации, не до него. Дата на исходном изображении — общий ориентир начала истории Вселенной. Источник для пояснения: NASA, https://science.nasa.gov/universe/overview/ (проверено 10.09.2026).
Фоновая анимация: встроенный MP4 H.264, 1600×900, 24 кадра/с, 8 секунд, повторение, автоматическое начало, без звука. Все видимые надписи этого слайда — отдельные редактируемые текстовые поля PowerPoint. В фоновой картинке и видео исходные надписи удалены.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Большой взрыв: около 13,8 млрд лет назад. Рисунок с центральной вспышкой и галактиками — художественная условность; галактики возникли значительно позднее. Это не взрыв вещества в заранее существовавшем пустом пространстве. Источник: NASA, https://science.nasa.gov/universe/overview/ (проверено 10.09.2026).
Фоновая анимация: встроенный MP4 H.264, 1600×900, 24 кадра/с, 8 секунд, повторение, автоматическое начало, без звука. Все видимые надписи этого слайда — отдельные редактируемые текстовые поля PowerPoint. В фоновой картинке и видео исходные надписи удалены.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Газ в ранней Вселенной. Нейтральные атомы формируются примерно через 380 тысяч лет после Большого взрыва; облака затем сгущаются под действием гравитации. 13,5 млрд лет назад на исходном слайде — приблизительный визуальный ориентир эпохи, не точная дата рождения всего газа. Художественная цветная туманность не является наблюдением первичного облака. Источник: NASA, https://science.nasa.gov/universe/overview/ (проверено 10.09.2026).
Фоновая анимация: встроенный MP4 H.264, 1600×900, 24 кадра/с, 8 секунд, повторение, автоматическое начало, без звука. Все видимые надписи этого слайда — отдельные редактируемые текстовые поля PowerPoint. В фоновой картинке и видео исходные надписи удалены.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Первые звёзды: точное время появления неизвестно. Они возникли в первые сотни миллионов лет истории Вселенной. Дата 13,4 млрд лет назад на исходном изображении приблизительная; не следует трактовать её как точную дату первых звёзд. Источники: NASA, https://science.nasa.gov/asset/webb/first-stars-timeline-of-the-universe/ ; https://science.nasa.gov/universe/overview/ (проверено 10.09.2026).
Фоновая анимация: встроенный MP4 H.264, 1600×900, 24 кадра/с, 8 секунд, повторение, автоматическое начало, без звука. Все видимые надписи этого слайда — отдельные редактируемые текстовые поля PowerPoint. В фоновой картинке и видео исходные надписи удалены.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Формирование Солнечной системы: около 4,6 млрд лет назад. Размеры планет, расстояния, орбиты и их положение на изображении условные. Источник: NASA, https://science.nasa.gov/solar-system/solar-system-facts/ .
Фоновая анимация: встроенный MP4 H.264, 1600×900, 24 кадра/с, 8 секунд, повторение, автоматическое начало, без звука. Все видимые надписи этого слайда — отдельные редактируемые текстовые поля PowerPoint. В фоновой картинке и видео исходные надписи удалены.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Ранняя Земля и вода. Цирконы возрастом около 4,3–4,4 млрд лет дают косвенные свидетельства ранней жидкой воды. Интервал на слайде схематический, а не точно установленная дата образования океанов. Источник: NASA, https://science.nasa.gov/earth/earth-observatory/ancient-crystals-suggest-earlier-ocean/ .
Фоновая анимация: встроенный MP4 H.264, 1600×900, 24 кадра/с, 8 секунд, повторение, автоматическое начало, без звука. Все видимые надписи этого слайда — отдельные редактируемые текстовые поля PowerPoint. В фоновой картинке и видео исходные надписи удалены.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Ранняя жизнь: около 3,8 млрд лет назад — приближённый ориентир. Точная дата происхождения жизни неизвестна. Молекулы и протоклетки изображены как художественная метафора, не как доказанный механизм абиогенеза. Источник: NASA, https://science.nasa.gov/earth/facts/ .
Фоновая анимация: встроенный MP4 H.264, 1600×900, 24 кадра/с, 8 секунд, повторение, автоматическое начало, без звука. Все видимые надписи этого слайда — отдельные редактируемые текстовые поля PowerPoint. В фоновой картинке и видео исходные надписи удалены.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Эволюция человека: развитие линии ранних гоминин происходило миллионы лет; Homo sapiens существует около 300 тысяч лет. Изображение — условная визуальная последовательность. Человек не произошёл от ныне живущих обезьян; у человека и других современных приматов были общие предки. Интеллект не возник в единственный точно датируемый момент. Источник: Smithsonian Human Origins, https://humanorigins.si.edu/research/whats-hot-human-origins/our-species-arose-least-300000-years-ago .
Фоновая анимация: встроенный MP4 H.264, 1600×900, 24 кадра/с, 8 секунд, повторение, автоматическое начало, без звука. Все видимые надписи этого слайда — отдельные редактируемые текстовые поля PowerPoint. В фоновой картинке и видео исходные надписи удалены.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1956 год — Дартмутский летний исследовательский проект, один из ключевых моментов институционального рождения ИИ как научной области. Исследования-предшественники существовали раньше. Источник: Dartmouth, https://ai.dartmouth.edu/our-story (проверено 10.09.2026).
Фоновая анимация: встроенный MP4 H.264, 1600×900, 24 кадра/с, 8 секунд, повторение, автоматическое начало, без звука. Все видимые надписи этого слайда — отдельные редактируемые текстовые поля PowerPoint. В фоновой картинке и видео исходные надписи удалены.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1956 год — Дартмутский летний исследовательский проект, один из ключевых моментов институционального рождения ИИ как научной области. Исследования-предшественники существовали раньше. Источник: Dartmouth, https://ai.dartmouth.edu/our-story (проверено 10.09.2026).
Фоновая анимация: встроенный MP4 H.264, 1600×900, 24 кадра/с, 8 секунд, повторение, автоматическое начало, без звука. Все видимые надписи этого слайда — отдельные редактируемые текстовые поля PowerPoint. В фоновой картинке и видео исходные надписи удалены.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10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1956 год — Дартмутский летний исследовательский проект, один из ключевых моментов институционального рождения ИИ как научной области. Исследования-предшественники существовали раньше. Источник: Dartmouth, https://ai.dartmouth.edu/our-story (проверено 10.09.2026).
Фоновая анимация: встроенный MP4 H.264, 1600×900, 24 кадра/с, 8 секунд, повторение, автоматическое начало, без звука. Все видимые надписи этого слайда — отдельные редактируемые текстовые поля PowerPoint. В фоновой картинке и видео исходные надписи удалены.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380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1956 год — Дартмутский летний исследовательский проект, один из ключевых моментов институционального рождения ИИ как научной области. Исследования-предшественники существовали раньше. Источник: Dartmouth, https://ai.dartmouth.edu/our-story (проверено 10.09.2026).
Фоновая анимация: встроенный MP4 H.264, 1600×900, 24 кадра/с, 8 секунд, повторение, автоматическое начало, без звука. Все видимые надписи этого слайда — отдельные редактируемые текстовые поля PowerPoint. В фоновой картинке и видео исходные надписи удалены.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42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Чёрный космос — художественный пролог перед Большим взрывом, а не научная иллюстрация известного состояния Вселенной «до» Большого взрыва. Изображённые галактики — визуальная метафора. Космологические тёмные века наступили ПОСЛЕ Большого взрыва и рекомбинации, не до него. Дата на исходном изображении — общий ориентир начала истории Вселенной. Источник для пояснения: NASA, https://science.nasa.gov/universe/overview/ (проверено 10.09.2026).
Фоновая анимация: встроенный MP4 H.264, 1600×900, 24 кадра/с, 8 секунд, повторение, автоматическое начало, без звука. Все видимые надписи этого слайда — отдельные редактируемые текстовые поля PowerPoint. В фоновой картинке и видео исходные надписи удалены.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307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2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Фон без надписей" descr="Фоновая иллюстрация без встроенного текста. Все надписи расположены отдельными редактируемыми текстовыми полями поверх фона.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Название — Технологии vs. Профессия"/>
          <p:cNvSpPr txBox="1"/>
          <p:nvPr/>
        </p:nvSpPr>
        <p:spPr>
          <a:xfrm>
            <a:off x="777240" y="1450150"/>
            <a:ext cx="8577072" cy="9127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528" kern="0" dirty="0">
                <a:solidFill>
                  <a:srgbClr val="EDEDEA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Технологии </a:t>
            </a:r>
            <a:r>
              <a:rPr lang="ru-RU" sz="5528" kern="0" dirty="0">
                <a:solidFill>
                  <a:srgbClr val="E1BE9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vs.</a:t>
            </a:r>
            <a:r>
              <a:rPr lang="ru-RU" sz="5528" kern="0" dirty="0">
                <a:solidFill>
                  <a:srgbClr val="F3E8D6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Профессия:</a:t>
            </a:r>
            <a:endParaRPr lang="ru-RU" sz="5528" dirty="0">
              <a:latin typeface="Montserrat" panose="00000500000000000000" pitchFamily="2" charset="-52"/>
            </a:endParaRPr>
          </a:p>
        </p:txBody>
      </p:sp>
      <p:sp>
        <p:nvSpPr>
          <p:cNvPr id="4" name="Название — ИИ вытесняет или трансформирует"/>
          <p:cNvSpPr txBox="1"/>
          <p:nvPr/>
        </p:nvSpPr>
        <p:spPr>
          <a:xfrm>
            <a:off x="777240" y="2203531"/>
            <a:ext cx="10817352" cy="8669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kern="0" dirty="0">
                <a:solidFill>
                  <a:srgbClr val="F3E8D6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ИИ вытесняет или трансформирует?</a:t>
            </a:r>
            <a:endParaRPr lang="ru-RU" sz="4400" dirty="0">
              <a:latin typeface="Montserrat" panose="00000500000000000000" pitchFamily="2" charset="-52"/>
            </a:endParaRPr>
          </a:p>
        </p:txBody>
      </p:sp>
      <p:sp>
        <p:nvSpPr>
          <p:cNvPr id="5" name="Подзаголовок — Работающие продукты"/>
          <p:cNvSpPr txBox="1"/>
          <p:nvPr/>
        </p:nvSpPr>
        <p:spPr>
          <a:xfrm>
            <a:off x="777240" y="2823665"/>
            <a:ext cx="5934456" cy="73900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kern="0" dirty="0">
                <a:solidFill>
                  <a:srgbClr val="BDBEC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Работающие продукты</a:t>
            </a:r>
            <a:endParaRPr lang="ru-RU" sz="3600" dirty="0">
              <a:latin typeface="Montserrat" panose="00000500000000000000" pitchFamily="2" charset="-52"/>
            </a:endParaRPr>
          </a:p>
        </p:txBody>
      </p:sp>
      <p:sp>
        <p:nvSpPr>
          <p:cNvPr id="6" name="Спикер — имя и должность"/>
          <p:cNvSpPr txBox="1"/>
          <p:nvPr/>
        </p:nvSpPr>
        <p:spPr>
          <a:xfrm>
            <a:off x="804672" y="3836843"/>
            <a:ext cx="7763256" cy="30767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64" kern="0" dirty="0">
                <a:solidFill>
                  <a:srgbClr val="D3D3D3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Дмитрий Марканов, президент Российской национальной группы AIPPI,</a:t>
            </a:r>
            <a:endParaRPr lang="ru-RU" sz="1864" dirty="0">
              <a:latin typeface="Montserrat" panose="00000500000000000000" pitchFamily="2" charset="-52"/>
            </a:endParaRPr>
          </a:p>
        </p:txBody>
      </p:sp>
      <p:sp>
        <p:nvSpPr>
          <p:cNvPr id="7" name="Спикер — компания"/>
          <p:cNvSpPr txBox="1"/>
          <p:nvPr/>
        </p:nvSpPr>
        <p:spPr>
          <a:xfrm>
            <a:off x="804672" y="4129480"/>
            <a:ext cx="4489704" cy="3076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63" kern="0" dirty="0">
                <a:solidFill>
                  <a:srgbClr val="D3D3D3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управляющий партнер BFL | PATENTUS</a:t>
            </a:r>
            <a:endParaRPr lang="ru-RU" sz="1863">
              <a:latin typeface="Montserrat" panose="00000500000000000000" pitchFamily="2" charset="-5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video>
              <p:cMediaNode vol="0">
                <p:cTn id="2" dur="8000" repeatCount="indefinite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2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Фон без надписей" descr="Фоновая иллюстрация без встроенного текста. Все надписи расположены отдельными редактируемыми текстовыми полями поверх фона.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Дата — Чёрный космос"/>
          <p:cNvSpPr txBox="1"/>
          <p:nvPr/>
        </p:nvSpPr>
        <p:spPr>
          <a:xfrm>
            <a:off x="822960" y="3240987"/>
            <a:ext cx="7589520" cy="11119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kern="0" dirty="0">
                <a:solidFill>
                  <a:srgbClr val="EDEDEA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≈</a:t>
            </a:r>
            <a:r>
              <a:rPr lang="ru-RU" sz="6069" kern="0" dirty="0">
                <a:solidFill>
                  <a:srgbClr val="EDEDEA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lang="ru-RU" sz="6600" kern="0" dirty="0">
                <a:solidFill>
                  <a:srgbClr val="E1BE90"/>
                </a:solidFill>
                <a:latin typeface="Montserrat" panose="00000500000000000000" pitchFamily="2" charset="-52"/>
                <a:cs typeface="Times New Roman"/>
              </a:rPr>
              <a:t>13,8</a:t>
            </a:r>
            <a:r>
              <a:rPr lang="ru-RU" sz="6069" kern="0" dirty="0">
                <a:solidFill>
                  <a:srgbClr val="F3E8D6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lang="ru-RU" sz="44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млрд лет назад</a:t>
            </a:r>
          </a:p>
        </p:txBody>
      </p:sp>
      <p:pic>
        <p:nvPicPr>
          <p:cNvPr id="4" name="Фон без надписей" descr="Фоновая иллюстрация без встроенного текста. Все надписи расположены отдельными редактируемыми текстовыми полями поверх фона.">
            <a:hlinkClick r:id="" action="ppaction://media"/>
            <a:extLst>
              <a:ext uri="{FF2B5EF4-FFF2-40B4-BE49-F238E27FC236}">
                <a16:creationId xmlns:a16="http://schemas.microsoft.com/office/drawing/2014/main" id="{FC9F29F6-4347-4E31-B538-0D7F9DC4E0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988457" y="-113262221"/>
            <a:ext cx="222591072" cy="12520747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video>
              <p:cMediaNode vol="0">
                <p:cTn id="2" dur="8000" repeatCount="indefinite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  <p:video>
              <p:cMediaNode vol="0">
                <p:cTn id="3" dur="8000" repeatCount="indefinite" fill="hold" display="0">
                  <p:stCondLst>
                    <p:cond delay="0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2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Фон без надписей" descr="Фоновая иллюстрация без встроенного текста. Все надписи расположены отдельными редактируемыми текстовыми полями поверх фона.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Дата — Большой взрыв"/>
          <p:cNvSpPr txBox="1"/>
          <p:nvPr/>
        </p:nvSpPr>
        <p:spPr>
          <a:xfrm>
            <a:off x="7019320" y="3257045"/>
            <a:ext cx="6236208" cy="112830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kern="0" dirty="0">
                <a:solidFill>
                  <a:srgbClr val="EDEDEA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≈ </a:t>
            </a:r>
            <a:r>
              <a:rPr lang="ru-RU" sz="6600" kern="0" dirty="0">
                <a:solidFill>
                  <a:srgbClr val="E1BE9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1</a:t>
            </a:r>
            <a:r>
              <a:rPr lang="ru-RU" sz="6600" kern="0" dirty="0">
                <a:solidFill>
                  <a:srgbClr val="E1BE90"/>
                </a:solidFill>
                <a:latin typeface="Montserrat" panose="00000500000000000000" pitchFamily="2" charset="-52"/>
                <a:cs typeface="Times New Roman"/>
              </a:rPr>
              <a:t>3,8</a:t>
            </a:r>
            <a:r>
              <a:rPr lang="ru-RU" sz="4800" kern="0" dirty="0">
                <a:solidFill>
                  <a:srgbClr val="F3E8D6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lang="ru-RU" sz="44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млрд лет назад</a:t>
            </a:r>
            <a:endParaRPr lang="ru-RU" sz="6069" kern="0" dirty="0">
              <a:solidFill>
                <a:srgbClr val="F3E8D6"/>
              </a:solidFill>
              <a:latin typeface="Montserrat" panose="00000500000000000000" pitchFamily="2" charset="-52"/>
              <a:cs typeface="Times New Roman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video>
              <p:cMediaNode vol="0">
                <p:cTn id="2" dur="8000" repeatCount="indefinite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2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Фон без надписей" descr="Фоновая иллюстрация без встроенного текста. Все надписи расположены отдельными редактируемыми текстовыми полями поверх фона.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Дата — Облако газа"/>
          <p:cNvSpPr txBox="1"/>
          <p:nvPr/>
        </p:nvSpPr>
        <p:spPr>
          <a:xfrm>
            <a:off x="786384" y="1274211"/>
            <a:ext cx="7598664" cy="140240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≈</a:t>
            </a:r>
            <a:r>
              <a:rPr lang="ru-RU" sz="6047" kern="0" dirty="0">
                <a:solidFill>
                  <a:srgbClr val="E1BE9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lang="ru-RU" sz="6600" kern="0" dirty="0">
                <a:solidFill>
                  <a:srgbClr val="E1BE9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13,6</a:t>
            </a:r>
            <a:r>
              <a:rPr lang="ru-RU" sz="5615" kern="0" dirty="0">
                <a:solidFill>
                  <a:srgbClr val="F3E8D6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lang="ru-RU" sz="4400" kern="0" dirty="0">
                <a:solidFill>
                  <a:srgbClr val="F3E8D6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млрд лет назад</a:t>
            </a:r>
            <a:endParaRPr lang="ru-RU" sz="4400" dirty="0">
              <a:latin typeface="Montserrat" panose="00000500000000000000" pitchFamily="2" charset="-5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video>
              <p:cMediaNode vol="0">
                <p:cTn id="2" dur="8000" repeatCount="indefinite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2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Фон без надписей" descr="Фоновая иллюстрация без встроенного текста. Все надписи расположены отдельными редактируемыми текстовыми полями поверх фона.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Дата — Рождение звёзд"/>
          <p:cNvSpPr txBox="1"/>
          <p:nvPr/>
        </p:nvSpPr>
        <p:spPr>
          <a:xfrm>
            <a:off x="676656" y="1822498"/>
            <a:ext cx="3383280" cy="17316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r>
              <a:rPr lang="ru-RU" sz="4400" kern="0" dirty="0">
                <a:solidFill>
                  <a:srgbClr val="EDEDEA"/>
                </a:solidFill>
                <a:latin typeface="Montserrat" panose="00000500000000000000" pitchFamily="2" charset="-52"/>
                <a:cs typeface="Times New Roman"/>
              </a:rPr>
              <a:t>≈</a:t>
            </a:r>
            <a:r>
              <a:rPr lang="ru-RU" sz="6406" kern="0" dirty="0">
                <a:solidFill>
                  <a:srgbClr val="E1BE9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lang="ru-RU" sz="6600" kern="0" dirty="0">
                <a:solidFill>
                  <a:srgbClr val="E1BE90"/>
                </a:solidFill>
                <a:latin typeface="Montserrat" panose="00000500000000000000" pitchFamily="2" charset="-52"/>
                <a:cs typeface="Times New Roman"/>
              </a:rPr>
              <a:t>13,4</a:t>
            </a:r>
            <a:r>
              <a:rPr lang="ru-RU" sz="6600" kern="0" dirty="0">
                <a:solidFill>
                  <a:srgbClr val="F3E8D6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lang="ru-RU" sz="44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млрд лет назад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 lang="ru-RU" sz="6600" dirty="0">
              <a:latin typeface="Montserrat" panose="00000500000000000000" pitchFamily="2" charset="-5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video>
              <p:cMediaNode vol="0">
                <p:cTn id="2" dur="8000" repeatCount="indefinite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2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Фон без надписей" descr="Фоновая иллюстрация без встроенного текста. Все надписи расположены отдельными редактируемыми текстовыми полями поверх фона.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Дата — Солнечная система"/>
          <p:cNvSpPr txBox="1"/>
          <p:nvPr/>
        </p:nvSpPr>
        <p:spPr>
          <a:xfrm>
            <a:off x="409029" y="807870"/>
            <a:ext cx="7351776" cy="144574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≈</a:t>
            </a:r>
            <a:r>
              <a:rPr lang="ru-RU" sz="6472" kern="0" dirty="0">
                <a:solidFill>
                  <a:srgbClr val="E1BE9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lang="ru-RU" sz="6600" kern="0" dirty="0">
                <a:solidFill>
                  <a:srgbClr val="E1BE9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4,6</a:t>
            </a:r>
            <a:r>
              <a:rPr lang="ru-RU" sz="5863" kern="0" dirty="0">
                <a:solidFill>
                  <a:srgbClr val="F3E8D6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lang="ru-RU" sz="44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млрд лет назад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video>
              <p:cMediaNode vol="0">
                <p:cTn id="2" dur="8000" repeatCount="indefinite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2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Фон без надписей" descr="Фоновая иллюстрация без встроенного текста. Все надписи расположены отдельными редактируемыми текстовыми полями поверх фона.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Дата — Вода на Земле"/>
          <p:cNvSpPr txBox="1"/>
          <p:nvPr/>
        </p:nvSpPr>
        <p:spPr>
          <a:xfrm>
            <a:off x="996696" y="940578"/>
            <a:ext cx="4764024" cy="1579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r>
              <a:rPr lang="ru-RU" sz="44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≈</a:t>
            </a:r>
            <a:r>
              <a:rPr lang="ru-RU" sz="7059" kern="0" dirty="0">
                <a:solidFill>
                  <a:srgbClr val="E1BE9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lang="ru-RU" sz="6600" kern="0" dirty="0">
                <a:solidFill>
                  <a:srgbClr val="E1BE90"/>
                </a:solidFill>
                <a:latin typeface="Montserrat" panose="00000500000000000000" pitchFamily="2" charset="-52"/>
                <a:cs typeface="Times New Roman"/>
              </a:rPr>
              <a:t>4,4–3,8 </a:t>
            </a:r>
            <a:r>
              <a:rPr lang="ru-RU" sz="44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млрд лет назад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 lang="ru-RU" sz="6600" kern="0" dirty="0">
              <a:solidFill>
                <a:srgbClr val="E1BE90"/>
              </a:solidFill>
              <a:latin typeface="Montserrat" panose="00000500000000000000" pitchFamily="2" charset="-52"/>
              <a:cs typeface="Times New Roman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video>
              <p:cMediaNode vol="0">
                <p:cTn id="2" dur="8000" repeatCount="indefinite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2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Фон без надписей" descr="Фоновая иллюстрация без встроенного текста. Все надписи расположены отдельными редактируемыми текстовыми полями поверх фона.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Дата — Зарождение жизни"/>
          <p:cNvSpPr txBox="1"/>
          <p:nvPr/>
        </p:nvSpPr>
        <p:spPr>
          <a:xfrm>
            <a:off x="923544" y="941978"/>
            <a:ext cx="8458200" cy="15514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≈</a:t>
            </a:r>
            <a:r>
              <a:rPr lang="ru-RU" sz="6782" kern="0" dirty="0">
                <a:solidFill>
                  <a:srgbClr val="E1BE9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lang="ru-RU" sz="6600" kern="0" dirty="0">
                <a:solidFill>
                  <a:srgbClr val="E1BE9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3,8</a:t>
            </a:r>
            <a:r>
              <a:rPr lang="ru-RU" sz="7027" kern="0" dirty="0">
                <a:solidFill>
                  <a:srgbClr val="F3E8D6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lang="ru-RU" sz="4400" kern="0" dirty="0">
                <a:solidFill>
                  <a:srgbClr val="F3E8D6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млрд лет назад</a:t>
            </a:r>
            <a:endParaRPr lang="ru-RU" sz="4400" dirty="0">
              <a:latin typeface="Montserrat" panose="00000500000000000000" pitchFamily="2" charset="-5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video>
              <p:cMediaNode vol="0">
                <p:cTn id="2" dur="8000" repeatCount="indefinite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2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Фон без надписей" descr="Фоновая иллюстрация без встроенного текста. Все надписи расположены отдельными редактируемыми текстовыми полями поверх фона.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71450"/>
            <a:ext cx="14630400" cy="8229600"/>
          </a:xfrm>
          <a:prstGeom prst="rect">
            <a:avLst/>
          </a:prstGeom>
        </p:spPr>
      </p:pic>
      <p:sp>
        <p:nvSpPr>
          <p:cNvPr id="3" name="Дата — Разумная жизнь"/>
          <p:cNvSpPr txBox="1"/>
          <p:nvPr/>
        </p:nvSpPr>
        <p:spPr>
          <a:xfrm>
            <a:off x="868680" y="1269019"/>
            <a:ext cx="9363456" cy="12257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≈</a:t>
            </a:r>
            <a:r>
              <a:rPr lang="ru-RU" sz="5850" kern="0" dirty="0">
                <a:solidFill>
                  <a:srgbClr val="E1BE90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lang="ru-RU" sz="6600" kern="0" dirty="0">
                <a:solidFill>
                  <a:srgbClr val="E1BE90"/>
                </a:solidFill>
                <a:latin typeface="Montserrat" panose="00000500000000000000" pitchFamily="2" charset="-52"/>
                <a:cs typeface="Times New Roman"/>
              </a:rPr>
              <a:t>6</a:t>
            </a:r>
            <a:r>
              <a:rPr lang="ru-RU" sz="5775" kern="0" dirty="0">
                <a:solidFill>
                  <a:srgbClr val="F3E8D6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lang="ru-RU" sz="4400" kern="0" dirty="0">
                <a:solidFill>
                  <a:srgbClr val="F3E8D6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млн</a:t>
            </a:r>
            <a:r>
              <a:rPr lang="ru-RU" sz="5775" kern="0" dirty="0">
                <a:solidFill>
                  <a:srgbClr val="F3E8D6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– </a:t>
            </a:r>
            <a:r>
              <a:rPr lang="ru-RU" sz="6600" kern="0" dirty="0">
                <a:solidFill>
                  <a:srgbClr val="E1BE90"/>
                </a:solidFill>
                <a:latin typeface="Montserrat" panose="00000500000000000000" pitchFamily="2" charset="-52"/>
                <a:cs typeface="Times New Roman"/>
              </a:rPr>
              <a:t>300</a:t>
            </a:r>
            <a:r>
              <a:rPr lang="ru-RU" sz="5625" kern="0" dirty="0">
                <a:solidFill>
                  <a:srgbClr val="F3E8D6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lang="ru-RU" sz="4400" kern="0" dirty="0">
                <a:solidFill>
                  <a:srgbClr val="F3E8D6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тыс. лет назад</a:t>
            </a:r>
            <a:endParaRPr lang="ru-RU" sz="4400" dirty="0">
              <a:latin typeface="Montserrat" panose="00000500000000000000" pitchFamily="2" charset="-5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video>
              <p:cMediaNode vol="0">
                <p:cTn id="2" dur="8000" repeatCount="indefinite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208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Фон без надписей" descr="Фоновая иллюстрация без встроенного текста. Все надписи расположены отдельными редактируемыми текстовыми полями поверх фона.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Дата — Искусственный интеллект"/>
          <p:cNvSpPr txBox="1"/>
          <p:nvPr/>
        </p:nvSpPr>
        <p:spPr>
          <a:xfrm>
            <a:off x="795528" y="2068281"/>
            <a:ext cx="8065008" cy="106261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kern="0" dirty="0">
                <a:solidFill>
                  <a:srgbClr val="E1BE90"/>
                </a:solidFill>
                <a:latin typeface="Montserrat" panose="00000500000000000000" pitchFamily="2" charset="-52"/>
                <a:cs typeface="Times New Roman"/>
              </a:rPr>
              <a:t>1956</a:t>
            </a:r>
            <a:r>
              <a:rPr lang="ru-RU" sz="5785" kern="0" dirty="0">
                <a:solidFill>
                  <a:srgbClr val="F3E8D6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lang="ru-RU" sz="44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–</a:t>
            </a:r>
            <a:r>
              <a:rPr lang="ru-RU" sz="5785" kern="0" dirty="0">
                <a:solidFill>
                  <a:srgbClr val="F3E8D6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 </a:t>
            </a:r>
            <a:r>
              <a:rPr lang="ru-RU" sz="4400" kern="0" dirty="0">
                <a:solidFill>
                  <a:srgbClr val="F3E8D6"/>
                </a:solidFill>
                <a:latin typeface="Montserrat" panose="00000500000000000000" pitchFamily="2" charset="-52"/>
                <a:ea typeface="Times New Roman"/>
                <a:cs typeface="Times New Roman"/>
              </a:rPr>
              <a:t>настоящее время</a:t>
            </a:r>
            <a:endParaRPr lang="ru-RU" sz="4400" dirty="0">
              <a:latin typeface="Montserrat" panose="00000500000000000000" pitchFamily="2" charset="-5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video>
              <p:cMediaNode vol="0">
                <p:cTn id="2" dur="8000" repeatCount="indefinite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Фон без надписей" descr="Фоновая иллюстрация без встроенного текста. Все надписи расположены отдельными редактируемыми текстовыми полями поверх фона.">
            <a:hlinkClick r:id="" action="ppaction://media"/>
            <a:extLst>
              <a:ext uri="{FF2B5EF4-FFF2-40B4-BE49-F238E27FC236}">
                <a16:creationId xmlns:a16="http://schemas.microsoft.com/office/drawing/2014/main" id="{C8677F10-4FF5-4894-BEDF-CEE3C2F612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Дата — Искусственный интеллект">
            <a:extLst>
              <a:ext uri="{FF2B5EF4-FFF2-40B4-BE49-F238E27FC236}">
                <a16:creationId xmlns:a16="http://schemas.microsoft.com/office/drawing/2014/main" id="{23B0D7FB-0311-4099-8AAB-92BD49272F2B}"/>
              </a:ext>
            </a:extLst>
          </p:cNvPr>
          <p:cNvSpPr txBox="1"/>
          <p:nvPr/>
        </p:nvSpPr>
        <p:spPr>
          <a:xfrm>
            <a:off x="571500" y="582381"/>
            <a:ext cx="5257800" cy="67491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kern="0" dirty="0" err="1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OpenAI</a:t>
            </a:r>
            <a:r>
              <a:rPr lang="ru-RU" sz="44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 заявила о возможном </a:t>
            </a:r>
            <a:br>
              <a:rPr lang="ru-RU" sz="44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</a:br>
            <a:r>
              <a:rPr lang="ru-RU" sz="44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решении одной из «задач тысячелетия»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6E3BCD-DFEC-40B3-84FA-66F8E2B7D74B}"/>
              </a:ext>
            </a:extLst>
          </p:cNvPr>
          <p:cNvSpPr txBox="1"/>
          <p:nvPr/>
        </p:nvSpPr>
        <p:spPr>
          <a:xfrm>
            <a:off x="571500" y="2112138"/>
            <a:ext cx="12382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ИИ переходит от помощи человеку к самостоятельному решению задач, над которыми ученые работают десятилетиями.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D54BBE-C907-46E0-A328-DEDAA2F964D4}"/>
              </a:ext>
            </a:extLst>
          </p:cNvPr>
          <p:cNvSpPr txBox="1"/>
          <p:nvPr/>
        </p:nvSpPr>
        <p:spPr>
          <a:xfrm>
            <a:off x="571500" y="3048624"/>
            <a:ext cx="131254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Внутренняя ИИ-модель </a:t>
            </a:r>
            <a:r>
              <a:rPr lang="ru-RU" sz="2400" kern="0" dirty="0" err="1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OpenAI</a:t>
            </a:r>
            <a:r>
              <a:rPr lang="ru-RU" sz="2400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 получила доказательство по проблеме </a:t>
            </a:r>
            <a:br>
              <a:rPr lang="ru-RU" sz="2400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</a:br>
            <a:r>
              <a:rPr lang="ru-RU" sz="2400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Навье — Стокса — одной из семи главных нерешенных задач современной математики.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Для работы использовали около 10 000 ИИ-агентов, которые совместно искали решение и проверяли гипотезы.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Работа заняла около 88 часов вычислений и еще 17 часов формальной проверки доказательства.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Результат пока не признан математическим сообществом официально: Институт Клэя по-прежнему считает задачу нерешенной.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Возник спор об авторстве: исследователи заявили, что </a:t>
            </a:r>
            <a:r>
              <a:rPr lang="ru-RU" sz="2400" kern="0" dirty="0" err="1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OpenAI</a:t>
            </a:r>
            <a:r>
              <a:rPr lang="ru-RU" sz="2400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 могла использовать их предыдущие наработки.</a:t>
            </a:r>
          </a:p>
        </p:txBody>
      </p:sp>
    </p:spTree>
    <p:extLst>
      <p:ext uri="{BB962C8B-B14F-4D97-AF65-F5344CB8AC3E}">
        <p14:creationId xmlns:p14="http://schemas.microsoft.com/office/powerpoint/2010/main" val="1252252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video>
              <p:cMediaNode vol="0">
                <p:cTn id="2" dur="8000" repeatCount="indefinite" fill="hold" display="0">
                  <p:stCondLst>
                    <p:cond delay="0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Фон без надписей" descr="Фоновая иллюстрация без встроенного текста. Все надписи расположены отдельными редактируемыми текстовыми полями поверх фона.">
            <a:hlinkClick r:id="" action="ppaction://media"/>
            <a:extLst>
              <a:ext uri="{FF2B5EF4-FFF2-40B4-BE49-F238E27FC236}">
                <a16:creationId xmlns:a16="http://schemas.microsoft.com/office/drawing/2014/main" id="{C8677F10-4FF5-4894-BEDF-CEE3C2F612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Дата — Искусственный интеллект">
            <a:extLst>
              <a:ext uri="{FF2B5EF4-FFF2-40B4-BE49-F238E27FC236}">
                <a16:creationId xmlns:a16="http://schemas.microsoft.com/office/drawing/2014/main" id="{23B0D7FB-0311-4099-8AAB-92BD49272F2B}"/>
              </a:ext>
            </a:extLst>
          </p:cNvPr>
          <p:cNvSpPr txBox="1"/>
          <p:nvPr/>
        </p:nvSpPr>
        <p:spPr>
          <a:xfrm>
            <a:off x="571500" y="304131"/>
            <a:ext cx="5257800" cy="67491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Главы трех компаний-разработчиков ИИ — </a:t>
            </a:r>
            <a:br>
              <a:rPr lang="ru-RU" sz="32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</a:br>
            <a:r>
              <a:rPr lang="ru-RU" sz="3200" kern="0" dirty="0" err="1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Anthropic</a:t>
            </a:r>
            <a:r>
              <a:rPr lang="ru-RU" sz="32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, </a:t>
            </a:r>
            <a:r>
              <a:rPr lang="ru-RU" sz="3200" kern="0" dirty="0" err="1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OpenAI</a:t>
            </a:r>
            <a:r>
              <a:rPr lang="ru-RU" sz="32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 и </a:t>
            </a:r>
            <a:r>
              <a:rPr lang="ru-RU" sz="3200" kern="0" dirty="0" err="1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xAI</a:t>
            </a:r>
            <a:r>
              <a:rPr lang="ru-RU" sz="32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 — заявили о необходимости </a:t>
            </a:r>
            <a:br>
              <a:rPr lang="ru-RU" sz="32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</a:br>
            <a:r>
              <a:rPr lang="ru-RU" sz="3200" b="1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замедлить</a:t>
            </a:r>
            <a:r>
              <a:rPr lang="ru-RU" sz="3200" kern="0" dirty="0">
                <a:solidFill>
                  <a:srgbClr val="F3E8D6"/>
                </a:solidFill>
                <a:latin typeface="Montserrat" panose="00000500000000000000" pitchFamily="2" charset="-52"/>
                <a:cs typeface="Times New Roman"/>
              </a:rPr>
              <a:t> развитие технологии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6E3BCD-DFEC-40B3-84FA-66F8E2B7D74B}"/>
              </a:ext>
            </a:extLst>
          </p:cNvPr>
          <p:cNvSpPr txBox="1"/>
          <p:nvPr/>
        </p:nvSpPr>
        <p:spPr>
          <a:xfrm>
            <a:off x="571500" y="1940255"/>
            <a:ext cx="12382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Глава </a:t>
            </a:r>
            <a:r>
              <a:rPr lang="ru-RU" sz="2000" b="1" kern="0" dirty="0" err="1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Anthropic</a:t>
            </a:r>
            <a:r>
              <a:rPr lang="ru-RU" sz="2000" b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 (модель </a:t>
            </a:r>
            <a:r>
              <a:rPr lang="ru-RU" sz="2000" b="1" kern="0" dirty="0" err="1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Claude</a:t>
            </a:r>
            <a:r>
              <a:rPr lang="ru-RU" sz="2000" b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) Дарио </a:t>
            </a:r>
            <a:r>
              <a:rPr lang="ru-RU" sz="2000" b="1" kern="0" dirty="0" err="1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Амодей</a:t>
            </a:r>
            <a:r>
              <a:rPr lang="ru-RU" sz="2000" b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D54BBE-C907-46E0-A328-DEDAA2F964D4}"/>
              </a:ext>
            </a:extLst>
          </p:cNvPr>
          <p:cNvSpPr txBox="1"/>
          <p:nvPr/>
        </p:nvSpPr>
        <p:spPr>
          <a:xfrm>
            <a:off x="571500" y="2437921"/>
            <a:ext cx="8001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«Но за последние несколько месяцев я убедился, что для полного решения проблем, связанных с рисками, требуется еще большая осмотрительность — не просто инвестиции в предотвращение рисков, но регулирование темпов развития возможностей, чтобы система предотвращения угроз не отставала»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95D74E-1023-479E-9BA2-C7690193EFB0}"/>
              </a:ext>
            </a:extLst>
          </p:cNvPr>
          <p:cNvSpPr txBox="1"/>
          <p:nvPr/>
        </p:nvSpPr>
        <p:spPr>
          <a:xfrm>
            <a:off x="5829300" y="3884576"/>
            <a:ext cx="836295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«</a:t>
            </a:r>
            <a:r>
              <a:rPr lang="ru-RU" i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Учитывая</a:t>
            </a:r>
            <a:r>
              <a:rPr lang="ru-RU" sz="2000" i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 </a:t>
            </a:r>
            <a:r>
              <a:rPr lang="ru-RU" i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ускоряющиеся темпы развития возможностей ИИ, я опасаюсь, что через 6-12 месяцев такой рой сможет захватить весь интернет с помощью постоянно действующего </a:t>
            </a:r>
            <a:r>
              <a:rPr lang="ru-RU" i="1" kern="0" dirty="0" err="1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ботнета</a:t>
            </a:r>
            <a:r>
              <a:rPr lang="ru-RU" i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 и потенциально причинить ущерб в сотни миллиардов долларов»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A0463E-C12F-43CC-B16C-A83530437509}"/>
              </a:ext>
            </a:extLst>
          </p:cNvPr>
          <p:cNvSpPr txBox="1"/>
          <p:nvPr/>
        </p:nvSpPr>
        <p:spPr>
          <a:xfrm>
            <a:off x="571500" y="5212328"/>
            <a:ext cx="12382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Основатель </a:t>
            </a:r>
            <a:r>
              <a:rPr lang="ru-RU" sz="2000" b="1" kern="0" dirty="0" err="1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xAI</a:t>
            </a:r>
            <a:r>
              <a:rPr lang="ru-RU" sz="2000" b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 (</a:t>
            </a:r>
            <a:r>
              <a:rPr lang="ru-RU" sz="2000" b="1" kern="0" dirty="0" err="1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Grok</a:t>
            </a:r>
            <a:r>
              <a:rPr lang="ru-RU" sz="2000" b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) Илон </a:t>
            </a:r>
            <a:r>
              <a:rPr lang="ru-RU" sz="2000" b="1" kern="0" dirty="0" err="1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Маск</a:t>
            </a:r>
            <a:r>
              <a:rPr lang="ru-RU" sz="2000" b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 согласился с выводами коллеги. </a:t>
            </a:r>
          </a:p>
          <a:p>
            <a:r>
              <a:rPr lang="ru-RU" i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«Дарио прав»,</a:t>
            </a:r>
            <a:r>
              <a:rPr lang="ru-RU" sz="2000" b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 — написал он в Х.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1EDEF5-2189-4095-9E63-6D29704F4EF2}"/>
              </a:ext>
            </a:extLst>
          </p:cNvPr>
          <p:cNvSpPr txBox="1"/>
          <p:nvPr/>
        </p:nvSpPr>
        <p:spPr>
          <a:xfrm>
            <a:off x="571500" y="6112047"/>
            <a:ext cx="123825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Гендиректор </a:t>
            </a:r>
            <a:r>
              <a:rPr lang="ru-RU" sz="2000" b="1" kern="0" dirty="0" err="1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OpenAI</a:t>
            </a:r>
            <a:r>
              <a:rPr lang="ru-RU" sz="2000" b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 (</a:t>
            </a:r>
            <a:r>
              <a:rPr lang="ru-RU" sz="2000" b="1" kern="0" dirty="0" err="1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ChatGPT</a:t>
            </a:r>
            <a:r>
              <a:rPr lang="ru-RU" sz="2000" b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) Сэм Альтман рассказал, что в последние недели регулирование темпов развития ИИ стало одной из главных тем обсуждения в компании. </a:t>
            </a:r>
            <a:br>
              <a:rPr lang="ru-RU" sz="2000" b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</a:br>
            <a:r>
              <a:rPr lang="ru-RU" sz="2000" i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«Привлечение независимых оценщиков с таким же доступом к компании, как у сотрудников, — отличная идея, и мы поступим так же», </a:t>
            </a:r>
            <a:r>
              <a:rPr lang="ru-RU" sz="2000" b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— сообщил Альтман</a:t>
            </a:r>
          </a:p>
        </p:txBody>
      </p:sp>
    </p:spTree>
    <p:extLst>
      <p:ext uri="{BB962C8B-B14F-4D97-AF65-F5344CB8AC3E}">
        <p14:creationId xmlns:p14="http://schemas.microsoft.com/office/powerpoint/2010/main" val="39159668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video>
              <p:cMediaNode vol="0">
                <p:cTn id="2" dur="8000" repeatCount="indefinite" fill="hold" display="0">
                  <p:stCondLst>
                    <p:cond delay="0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Фон без надписей" descr="Фоновая иллюстрация без встроенного текста. Все надписи расположены отдельными редактируемыми текстовыми полями поверх фона.">
            <a:hlinkClick r:id="" action="ppaction://media"/>
            <a:extLst>
              <a:ext uri="{FF2B5EF4-FFF2-40B4-BE49-F238E27FC236}">
                <a16:creationId xmlns:a16="http://schemas.microsoft.com/office/drawing/2014/main" id="{C8677F10-4FF5-4894-BEDF-CEE3C2F612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85C27F6-D1D3-4DC0-BDDF-B8A1CAAAC4B7}"/>
              </a:ext>
            </a:extLst>
          </p:cNvPr>
          <p:cNvSpPr txBox="1"/>
          <p:nvPr/>
        </p:nvSpPr>
        <p:spPr>
          <a:xfrm>
            <a:off x="361950" y="1853458"/>
            <a:ext cx="13125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«Мы опережаем Китай в сфере ИИ, мы самая технологически развитая страна в мире, и, откровенно говоря, я хочу, чтобы так и оставалось, потому что тот, кто победит в гонке ИИ, победит в целом»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19E092-71A5-4F00-A35C-D8408DBC52A2}"/>
              </a:ext>
            </a:extLst>
          </p:cNvPr>
          <p:cNvSpPr txBox="1"/>
          <p:nvPr/>
        </p:nvSpPr>
        <p:spPr>
          <a:xfrm>
            <a:off x="361950" y="964457"/>
            <a:ext cx="12382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Дональд Трамп отверг призывы разработчиков ИИ замедлить темпы развития моделей искусственного интеллекта из-за угрозы захвата ими всего интернета.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81A48F-2715-4741-8A32-5CB71ED50733}"/>
              </a:ext>
            </a:extLst>
          </p:cNvPr>
          <p:cNvSpPr txBox="1"/>
          <p:nvPr/>
        </p:nvSpPr>
        <p:spPr>
          <a:xfrm>
            <a:off x="361950" y="2714658"/>
            <a:ext cx="12382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Министр госбезопасности Китая </a:t>
            </a:r>
            <a:r>
              <a:rPr lang="ru-RU" sz="2000" b="1" kern="0" dirty="0" err="1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Чэнь</a:t>
            </a:r>
            <a:r>
              <a:rPr lang="ru-RU" sz="2000" b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 </a:t>
            </a:r>
            <a:r>
              <a:rPr lang="ru-RU" sz="2000" b="1" kern="0" dirty="0" err="1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Исинь</a:t>
            </a:r>
            <a:r>
              <a:rPr lang="ru-RU" sz="2000" b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 заявил,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DC3B10-8959-43CC-9FD1-CCC2630F5B83}"/>
              </a:ext>
            </a:extLst>
          </p:cNvPr>
          <p:cNvSpPr txBox="1"/>
          <p:nvPr/>
        </p:nvSpPr>
        <p:spPr>
          <a:xfrm>
            <a:off x="361950" y="3263002"/>
            <a:ext cx="131254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развитие ИИ может угрожать политической безопасности страны. По его словам, </a:t>
            </a:r>
            <a:r>
              <a:rPr lang="ru-RU" i="1" kern="0" dirty="0" err="1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дипфейки</a:t>
            </a:r>
            <a:r>
              <a:rPr lang="ru-RU" i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, тексты, изображения и боты в соцсетях, созданные нейросетями, часто используются для распространения вредоносной информации и разжигания общественных противоречий. </a:t>
            </a:r>
            <a:r>
              <a:rPr lang="ru-RU" i="1" kern="0" dirty="0" err="1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Чэнь</a:t>
            </a:r>
            <a:r>
              <a:rPr lang="ru-RU" i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 также отметил растущую способность нейросетей находить уязвимости в различных системах и создавать вредоносное программное обеспечение для их использования.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2C7C6C-AF30-4595-B6F9-629329E0EA49}"/>
              </a:ext>
            </a:extLst>
          </p:cNvPr>
          <p:cNvSpPr txBox="1"/>
          <p:nvPr/>
        </p:nvSpPr>
        <p:spPr>
          <a:xfrm>
            <a:off x="361950" y="5103574"/>
            <a:ext cx="12382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Государственное китайское издание Global Times назвало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AEB120-C6AF-4621-A794-54941BC58358}"/>
              </a:ext>
            </a:extLst>
          </p:cNvPr>
          <p:cNvSpPr txBox="1"/>
          <p:nvPr/>
        </p:nvSpPr>
        <p:spPr>
          <a:xfrm>
            <a:off x="361950" y="5682828"/>
            <a:ext cx="131254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призыв </a:t>
            </a:r>
            <a:r>
              <a:rPr lang="ru-RU" i="1" kern="0" dirty="0" err="1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Амодеи</a:t>
            </a:r>
            <a:r>
              <a:rPr lang="ru-RU" i="1" kern="0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-52"/>
                <a:cs typeface="Times New Roman"/>
              </a:rPr>
              <a:t> тактикой Холодной войны, заявив, что его истинная цель — сдержать развитие ИИ в Китае через технологические барьеры и регуляторные монополии и исключить страну из глобальной системы управления искусственным интеллектом. Такую «тихую Холодную войну» издание назвало лицемерной и недальновидной, отметив, что устранение Китая из глобальных инноваций в области ИИ увеличит затраты на методы проб и ошибок и риски потери контроля над разработкой ИИ</a:t>
            </a:r>
          </a:p>
        </p:txBody>
      </p:sp>
    </p:spTree>
    <p:extLst>
      <p:ext uri="{BB962C8B-B14F-4D97-AF65-F5344CB8AC3E}">
        <p14:creationId xmlns:p14="http://schemas.microsoft.com/office/powerpoint/2010/main" val="10183120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video>
              <p:cMediaNode vol="0">
                <p:cTn id="2" dur="8000" repeatCount="indefinite" fill="hold" display="0">
                  <p:stCondLst>
                    <p:cond delay="0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Фон без надписей" descr="Фоновая иллюстрация без встроенного текста. Все надписи расположены отдельными редактируемыми текстовыми полями поверх фона.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11FB4779-40DB-490A-A03F-06A22F6D5A7B}"/>
              </a:ext>
            </a:extLst>
          </p:cNvPr>
          <p:cNvGrpSpPr/>
          <p:nvPr/>
        </p:nvGrpSpPr>
        <p:grpSpPr>
          <a:xfrm>
            <a:off x="2491991" y="1822077"/>
            <a:ext cx="9646418" cy="3995920"/>
            <a:chOff x="1610106" y="2102009"/>
            <a:chExt cx="9270651" cy="3436055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94D079C7-1A0D-48DD-B589-CA440CF4C2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96"/>
            <a:stretch/>
          </p:blipFill>
          <p:spPr>
            <a:xfrm>
              <a:off x="1610106" y="2102009"/>
              <a:ext cx="2908726" cy="3436055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7C954E41-B6E2-4E6B-A185-0E2AE94A61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35329" b="2145"/>
            <a:stretch/>
          </p:blipFill>
          <p:spPr>
            <a:xfrm>
              <a:off x="4759628" y="2126812"/>
              <a:ext cx="3226478" cy="2811380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065C9F10-5DA1-4C35-8203-5AFB55C9C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80757" y="2126812"/>
              <a:ext cx="2700000" cy="27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81517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video>
              <p:cMediaNode vol="0">
                <p:cTn id="2" dur="8000" repeatCount="indefinite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2021</Words>
  <Application>Microsoft Office PowerPoint</Application>
  <PresentationFormat>Произвольный</PresentationFormat>
  <Paragraphs>62</Paragraphs>
  <Slides>14</Slides>
  <Notes>14</Notes>
  <HiddenSlides>0</HiddenSlides>
  <MMClips>15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Montserrat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BFL | PATENTUS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Технологии vs. Профессия: ИИ вытесняет или трансформирует? Работающие продукты</dc:title>
  <dc:subject>От Вселенной к искусственному интеллекту. Человек, профессия, ИИ.</dc:subject>
  <dc:creator>Ekaterina Volkova</dc:creator>
  <cp:lastModifiedBy>Ekaterina Volkova</cp:lastModifiedBy>
  <cp:revision>12</cp:revision>
  <dcterms:created xsi:type="dcterms:W3CDTF">2026-09-10T13:15:09Z</dcterms:created>
  <dcterms:modified xsi:type="dcterms:W3CDTF">2026-09-14T14:28:38Z</dcterms:modified>
</cp:coreProperties>
</file>