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6324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1: все полномочия. Цвета полномочий: зелёный — анализ законов и судебной практики, составление/корректировка договоров, анализ спора и рекомендации, составление презентаций; жёлтый — процессуальные документы, подготовка правовых заключений; красный — участие в заседаниях, продажа услуг, выступление на конференции. Полномочие из кейса СИП вынесено отдельно: верификация ссылок на судебную практику, сгенерированных 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2: зелёные полномочия. Цвета полномочий: зелёный — анализ законов и судебной практики, составление/корректировка договоров, анализ спора и рекомендации, составление презентаций; жёлтый — процессуальные документы, подготовка правовых заключений; красный — участие в заседаниях, продажа услуг, выступление на конференции. Полномочие из кейса СИП вынесено отдельно: верификация ссылок на судебную практику, сгенерированных 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3: жёлтые полномочия. Цвета полномочий: зелёный — анализ законов и судебной практики, составление/корректировка договоров, анализ спора и рекомендации, составление презентаций; жёлтый — процессуальные документы, подготовка правовых заключений; красный — участие в заседаниях, продажа услуг, выступление на конференции. Полномочие из кейса СИП вынесено отдельно: верификация ссылок на судебную практику, сгенерированных 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4: красные полномочия. Цвета полномочий: зелёный — анализ законов и судебной практики, составление/корректировка договоров, анализ спора и рекомендации, составление презентаций; жёлтый — процессуальные документы, подготовка правовых заключений; красный — участие в заседаниях, продажа услуг, выступление на конференции. Полномочие из кейса СИП вынесено отдельно: верификация ссылок на судебную практику, сгенерированных 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92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 err="1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Професси</a:t>
            </a:r>
            <a:r>
              <a:rPr lang="ru-RU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я </a:t>
            </a:r>
            <a:r>
              <a:rPr lang="en-US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vs </a:t>
            </a:r>
            <a:r>
              <a:rPr lang="ru-RU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Технологии 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11064240" y="4206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2C6A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/ 4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02920" y="850392"/>
            <a:ext cx="11301984" cy="0"/>
          </a:xfrm>
          <a:prstGeom prst="line">
            <a:avLst/>
          </a:prstGeom>
          <a:noFill/>
          <a:ln w="7620">
            <a:solidFill>
              <a:srgbClr val="2E3742">
                <a:alpha val="80000"/>
              </a:srgbClr>
            </a:solidFill>
            <a:prstDash val="solid"/>
          </a:ln>
        </p:spPr>
      </p:sp>
      <p:pic>
        <p:nvPicPr>
          <p:cNvPr id="7" name="Image 1" descr="/mnt/data/lawyer_cutou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1865765"/>
            <a:ext cx="2331720" cy="3537951"/>
          </a:xfrm>
          <a:prstGeom prst="rect">
            <a:avLst/>
          </a:prstGeom>
          <a:effectLst>
            <a:outerShdw blurRad="50800" dist="25400" dir="2700000" algn="bl" rotWithShape="0">
              <a:srgbClr val="000000">
                <a:alpha val="35000"/>
              </a:srgbClr>
            </a:outerShdw>
          </a:effectLst>
        </p:spPr>
      </p:pic>
      <p:sp>
        <p:nvSpPr>
          <p:cNvPr id="8" name="Text 4"/>
          <p:cNvSpPr/>
          <p:nvPr/>
        </p:nvSpPr>
        <p:spPr>
          <a:xfrm>
            <a:off x="4663440" y="1024128"/>
            <a:ext cx="2880360" cy="694944"/>
          </a:xfrm>
          <a:prstGeom prst="ellipse">
            <a:avLst/>
          </a:prstGeom>
          <a:solidFill>
            <a:srgbClr val="242B36">
              <a:alpha val="97000"/>
            </a:srgbClr>
          </a:solidFill>
          <a:ln w="13970">
            <a:solidFill>
              <a:srgbClr val="8390A1"/>
            </a:solidFill>
          </a:ln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Процессуальные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документы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1554480" y="1874520"/>
            <a:ext cx="3054096" cy="694944"/>
          </a:xfrm>
          <a:prstGeom prst="ellipse">
            <a:avLst/>
          </a:prstGeom>
          <a:solidFill>
            <a:srgbClr val="242B36">
              <a:alpha val="97000"/>
            </a:srgbClr>
          </a:solidFill>
          <a:ln w="13970">
            <a:solidFill>
              <a:srgbClr val="8390A1"/>
            </a:solidFill>
          </a:ln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Составление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презентаций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7863840" y="1874520"/>
            <a:ext cx="2971800" cy="694944"/>
          </a:xfrm>
          <a:prstGeom prst="ellipse">
            <a:avLst/>
          </a:prstGeom>
          <a:solidFill>
            <a:srgbClr val="242B36">
              <a:alpha val="97000"/>
            </a:srgbClr>
          </a:solidFill>
          <a:ln w="13970">
            <a:solidFill>
              <a:srgbClr val="8390A1"/>
            </a:solidFill>
          </a:ln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Участие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заседаниях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484632" y="3227832"/>
            <a:ext cx="3584448" cy="749808"/>
          </a:xfrm>
          <a:prstGeom prst="ellipse">
            <a:avLst/>
          </a:prstGeom>
          <a:solidFill>
            <a:srgbClr val="242B36">
              <a:alpha val="97000"/>
            </a:srgbClr>
          </a:solidFill>
          <a:ln w="13970">
            <a:solidFill>
              <a:srgbClr val="8390A1"/>
            </a:solidFill>
          </a:ln>
        </p:spPr>
        <p:txBody>
          <a:bodyPr wrap="square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Выступление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 конференции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8595360" y="3236976"/>
            <a:ext cx="2944368" cy="749808"/>
          </a:xfrm>
          <a:prstGeom prst="ellipse">
            <a:avLst/>
          </a:prstGeom>
          <a:solidFill>
            <a:srgbClr val="242B36">
              <a:alpha val="97000"/>
            </a:srgbClr>
          </a:solidFill>
          <a:ln w="13970">
            <a:solidFill>
              <a:srgbClr val="8390A1"/>
            </a:solidFill>
          </a:ln>
        </p:spPr>
        <p:txBody>
          <a:bodyPr wrap="square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Анализ законов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 судебной практики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261872" y="4608576"/>
            <a:ext cx="3054096" cy="713232"/>
          </a:xfrm>
          <a:prstGeom prst="ellipse">
            <a:avLst/>
          </a:prstGeom>
          <a:solidFill>
            <a:srgbClr val="242B36">
              <a:alpha val="97000"/>
            </a:srgbClr>
          </a:solidFill>
          <a:ln w="13970">
            <a:solidFill>
              <a:srgbClr val="8390A1"/>
            </a:solidFill>
          </a:ln>
        </p:spPr>
        <p:txBody>
          <a:bodyPr wrap="square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Продажа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услуг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8119872" y="4608576"/>
            <a:ext cx="3218688" cy="713232"/>
          </a:xfrm>
          <a:prstGeom prst="ellipse">
            <a:avLst/>
          </a:prstGeom>
          <a:solidFill>
            <a:srgbClr val="242B36">
              <a:alpha val="97000"/>
            </a:srgbClr>
          </a:solidFill>
          <a:ln w="13970">
            <a:solidFill>
              <a:srgbClr val="8390A1"/>
            </a:solidFill>
          </a:ln>
        </p:spPr>
        <p:txBody>
          <a:bodyPr wrap="square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Подготовка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правовых заключений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2578608" y="5760720"/>
            <a:ext cx="3419856" cy="658368"/>
          </a:xfrm>
          <a:prstGeom prst="ellipse">
            <a:avLst/>
          </a:prstGeom>
          <a:solidFill>
            <a:srgbClr val="242B36">
              <a:alpha val="97000"/>
            </a:srgbClr>
          </a:solidFill>
          <a:ln w="13970">
            <a:solidFill>
              <a:srgbClr val="8390A1"/>
            </a:solidFill>
          </a:ln>
        </p:spPr>
        <p:txBody>
          <a:bodyPr wrap="square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Анализ спора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 подготовка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рекомендаций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6355080" y="5760720"/>
            <a:ext cx="3456432" cy="658368"/>
          </a:xfrm>
          <a:prstGeom prst="ellipse">
            <a:avLst/>
          </a:prstGeom>
          <a:solidFill>
            <a:srgbClr val="242B36">
              <a:alpha val="97000"/>
            </a:srgbClr>
          </a:solidFill>
          <a:ln w="13970">
            <a:solidFill>
              <a:srgbClr val="8390A1"/>
            </a:solidFill>
          </a:ln>
        </p:spPr>
        <p:txBody>
          <a:bodyPr wrap="square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Составление /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корректировка договоров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064240" y="4206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2C6A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/ 4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02920" y="850392"/>
            <a:ext cx="11301984" cy="0"/>
          </a:xfrm>
          <a:prstGeom prst="line">
            <a:avLst/>
          </a:prstGeom>
          <a:noFill/>
          <a:ln w="7620">
            <a:solidFill>
              <a:srgbClr val="2E3742">
                <a:alpha val="80000"/>
              </a:srgbClr>
            </a:solidFill>
            <a:prstDash val="solid"/>
          </a:ln>
        </p:spPr>
      </p:sp>
      <p:pic>
        <p:nvPicPr>
          <p:cNvPr id="7" name="Image 1" descr="/mnt/data/lawyer_cutou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1865765"/>
            <a:ext cx="2331720" cy="3537951"/>
          </a:xfrm>
          <a:prstGeom prst="rect">
            <a:avLst/>
          </a:prstGeom>
          <a:effectLst>
            <a:outerShdw blurRad="50800" dist="25400" dir="2700000" algn="bl" rotWithShape="0">
              <a:srgbClr val="000000">
                <a:alpha val="35000"/>
              </a:srgbClr>
            </a:outerShdw>
          </a:effectLst>
        </p:spPr>
      </p:pic>
      <p:sp>
        <p:nvSpPr>
          <p:cNvPr id="8" name="Text 4"/>
          <p:cNvSpPr/>
          <p:nvPr/>
        </p:nvSpPr>
        <p:spPr>
          <a:xfrm>
            <a:off x="4663440" y="1024128"/>
            <a:ext cx="2880360" cy="694944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Процессуальные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документы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1554480" y="1874520"/>
            <a:ext cx="3054096" cy="694944"/>
          </a:xfrm>
          <a:prstGeom prst="ellipse">
            <a:avLst/>
          </a:prstGeom>
          <a:solidFill>
            <a:srgbClr val="249B66">
              <a:alpha val="97000"/>
            </a:srgbClr>
          </a:solidFill>
          <a:ln w="13970">
            <a:solidFill>
              <a:srgbClr val="7AE6B1"/>
            </a:solidFill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Составление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презентаций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7863840" y="1874520"/>
            <a:ext cx="2971800" cy="694944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Участие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заседаниях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484632" y="3227832"/>
            <a:ext cx="3584448" cy="749808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Выступление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 конференции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8595360" y="3236976"/>
            <a:ext cx="2944368" cy="749808"/>
          </a:xfrm>
          <a:prstGeom prst="ellipse">
            <a:avLst/>
          </a:prstGeom>
          <a:solidFill>
            <a:srgbClr val="249B66">
              <a:alpha val="97000"/>
            </a:srgbClr>
          </a:solidFill>
          <a:ln w="13970">
            <a:solidFill>
              <a:srgbClr val="7AE6B1"/>
            </a:solidFill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  <p:txBody>
          <a:bodyPr wrap="square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Анализ законов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 судебной практики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261872" y="4608576"/>
            <a:ext cx="3054096" cy="713232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Продажа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услуг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8119872" y="4608576"/>
            <a:ext cx="3218688" cy="713232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Подготовка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правовых заключений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2578608" y="5760720"/>
            <a:ext cx="3419856" cy="658368"/>
          </a:xfrm>
          <a:prstGeom prst="ellipse">
            <a:avLst/>
          </a:prstGeom>
          <a:solidFill>
            <a:srgbClr val="249B66">
              <a:alpha val="97000"/>
            </a:srgbClr>
          </a:solidFill>
          <a:ln w="13970">
            <a:solidFill>
              <a:srgbClr val="7AE6B1"/>
            </a:solidFill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  <p:txBody>
          <a:bodyPr wrap="square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Анализ спора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 подготовка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рекомендаций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6355080" y="5760720"/>
            <a:ext cx="3456432" cy="658368"/>
          </a:xfrm>
          <a:prstGeom prst="ellipse">
            <a:avLst/>
          </a:prstGeom>
          <a:solidFill>
            <a:srgbClr val="249B66">
              <a:alpha val="97000"/>
            </a:srgbClr>
          </a:solidFill>
          <a:ln w="13970">
            <a:solidFill>
              <a:srgbClr val="7AE6B1"/>
            </a:solidFill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  <p:txBody>
          <a:bodyPr wrap="square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Составление /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корректировка договоров</a:t>
            </a:r>
            <a:endParaRPr lang="en-US" sz="1300" dirty="0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B0DB8E32-D970-4D07-88BF-B1280ADD7FD6}"/>
              </a:ext>
            </a:extLst>
          </p:cNvPr>
          <p:cNvSpPr/>
          <p:nvPr/>
        </p:nvSpPr>
        <p:spPr>
          <a:xfrm>
            <a:off x="502920" y="329184"/>
            <a:ext cx="6492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 err="1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Професси</a:t>
            </a:r>
            <a:r>
              <a:rPr lang="ru-RU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я </a:t>
            </a:r>
            <a:r>
              <a:rPr lang="en-US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vs </a:t>
            </a:r>
            <a:r>
              <a:rPr lang="ru-RU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Технологии 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064240" y="4206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2C6A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/ 4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02920" y="850392"/>
            <a:ext cx="11301984" cy="0"/>
          </a:xfrm>
          <a:prstGeom prst="line">
            <a:avLst/>
          </a:prstGeom>
          <a:noFill/>
          <a:ln w="7620">
            <a:solidFill>
              <a:srgbClr val="2E3742">
                <a:alpha val="80000"/>
              </a:srgbClr>
            </a:solidFill>
            <a:prstDash val="solid"/>
          </a:ln>
        </p:spPr>
      </p:sp>
      <p:pic>
        <p:nvPicPr>
          <p:cNvPr id="7" name="Image 1" descr="/mnt/data/lawyer_cutou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1865765"/>
            <a:ext cx="2331720" cy="3537951"/>
          </a:xfrm>
          <a:prstGeom prst="rect">
            <a:avLst/>
          </a:prstGeom>
          <a:effectLst>
            <a:outerShdw blurRad="50800" dist="25400" dir="2700000" algn="bl" rotWithShape="0">
              <a:srgbClr val="000000">
                <a:alpha val="35000"/>
              </a:srgbClr>
            </a:outerShdw>
          </a:effectLst>
        </p:spPr>
      </p:pic>
      <p:sp>
        <p:nvSpPr>
          <p:cNvPr id="8" name="Text 4"/>
          <p:cNvSpPr/>
          <p:nvPr/>
        </p:nvSpPr>
        <p:spPr>
          <a:xfrm>
            <a:off x="4663440" y="1024128"/>
            <a:ext cx="2880360" cy="694944"/>
          </a:xfrm>
          <a:prstGeom prst="ellipse">
            <a:avLst/>
          </a:prstGeom>
          <a:solidFill>
            <a:srgbClr val="E7B64D">
              <a:alpha val="97000"/>
            </a:srgbClr>
          </a:solidFill>
          <a:ln w="13970">
            <a:solidFill>
              <a:srgbClr val="FFD778"/>
            </a:solidFill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218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Процессуальные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218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документы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1554480" y="1874520"/>
            <a:ext cx="3054096" cy="694944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Составление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презентаций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7863840" y="1874520"/>
            <a:ext cx="2971800" cy="694944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Участие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заседаниях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484632" y="3227832"/>
            <a:ext cx="3584448" cy="749808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Выступление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 конференции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8595360" y="3236976"/>
            <a:ext cx="2944368" cy="749808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Анализ законов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 судебной практики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261872" y="4608576"/>
            <a:ext cx="3054096" cy="713232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Продажа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услуг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8119872" y="4608576"/>
            <a:ext cx="3218688" cy="713232"/>
          </a:xfrm>
          <a:prstGeom prst="ellipse">
            <a:avLst/>
          </a:prstGeom>
          <a:solidFill>
            <a:srgbClr val="E7B64D">
              <a:alpha val="97000"/>
            </a:srgbClr>
          </a:solidFill>
          <a:ln w="13970">
            <a:solidFill>
              <a:srgbClr val="FFD778"/>
            </a:solidFill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  <p:txBody>
          <a:bodyPr wrap="square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218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Подготовка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218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правовых заключений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2578608" y="5760720"/>
            <a:ext cx="3419856" cy="658368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Анализ спора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 подготовка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рекомендаций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6355080" y="5760720"/>
            <a:ext cx="3456432" cy="658368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Составление /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корректировка договоров</a:t>
            </a:r>
            <a:endParaRPr lang="en-US" sz="1300" dirty="0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E7C80E37-9A63-466A-B153-6E537131A4C2}"/>
              </a:ext>
            </a:extLst>
          </p:cNvPr>
          <p:cNvSpPr/>
          <p:nvPr/>
        </p:nvSpPr>
        <p:spPr>
          <a:xfrm>
            <a:off x="502920" y="329184"/>
            <a:ext cx="6492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 err="1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Професси</a:t>
            </a:r>
            <a:r>
              <a:rPr lang="ru-RU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я </a:t>
            </a:r>
            <a:r>
              <a:rPr lang="en-US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vs </a:t>
            </a:r>
            <a:r>
              <a:rPr lang="ru-RU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Технологии 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" y="0"/>
            <a:ext cx="1219169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064240" y="4206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2C6A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 / 4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02920" y="850392"/>
            <a:ext cx="11301984" cy="0"/>
          </a:xfrm>
          <a:prstGeom prst="line">
            <a:avLst/>
          </a:prstGeom>
          <a:noFill/>
          <a:ln w="7620">
            <a:solidFill>
              <a:srgbClr val="2E3742">
                <a:alpha val="80000"/>
              </a:srgbClr>
            </a:solidFill>
            <a:prstDash val="solid"/>
          </a:ln>
        </p:spPr>
      </p:sp>
      <p:pic>
        <p:nvPicPr>
          <p:cNvPr id="7" name="Image 1" descr="/mnt/data/lawyer_cutou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1865765"/>
            <a:ext cx="2331720" cy="3537951"/>
          </a:xfrm>
          <a:prstGeom prst="rect">
            <a:avLst/>
          </a:prstGeom>
          <a:effectLst>
            <a:outerShdw blurRad="50800" dist="25400" dir="2700000" algn="bl" rotWithShape="0">
              <a:srgbClr val="000000">
                <a:alpha val="35000"/>
              </a:srgbClr>
            </a:outerShdw>
          </a:effectLst>
        </p:spPr>
      </p:pic>
      <p:sp>
        <p:nvSpPr>
          <p:cNvPr id="8" name="Text 4"/>
          <p:cNvSpPr/>
          <p:nvPr/>
        </p:nvSpPr>
        <p:spPr>
          <a:xfrm>
            <a:off x="4663440" y="1024128"/>
            <a:ext cx="2880360" cy="694944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Процессуальные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документы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1554480" y="1874520"/>
            <a:ext cx="3054096" cy="694944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Составление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презентаций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7863840" y="1874520"/>
            <a:ext cx="2971800" cy="694944"/>
          </a:xfrm>
          <a:prstGeom prst="ellipse">
            <a:avLst/>
          </a:prstGeom>
          <a:solidFill>
            <a:srgbClr val="B84646">
              <a:alpha val="97000"/>
            </a:srgbClr>
          </a:solidFill>
          <a:ln w="13970">
            <a:solidFill>
              <a:srgbClr val="FF8A8A"/>
            </a:solidFill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  <p:txBody>
          <a:bodyPr wrap="square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Участие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заседаниях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484632" y="3227832"/>
            <a:ext cx="3584448" cy="749808"/>
          </a:xfrm>
          <a:prstGeom prst="ellipse">
            <a:avLst/>
          </a:prstGeom>
          <a:solidFill>
            <a:srgbClr val="B84646">
              <a:alpha val="97000"/>
            </a:srgbClr>
          </a:solidFill>
          <a:ln w="13970">
            <a:solidFill>
              <a:srgbClr val="FF8A8A"/>
            </a:solidFill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  <p:txBody>
          <a:bodyPr wrap="square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Выступление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 конференции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8595360" y="3236976"/>
            <a:ext cx="2944368" cy="749808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Анализ законов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 судебной практики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261872" y="4608576"/>
            <a:ext cx="3054096" cy="713232"/>
          </a:xfrm>
          <a:prstGeom prst="ellipse">
            <a:avLst/>
          </a:prstGeom>
          <a:solidFill>
            <a:srgbClr val="B84646">
              <a:alpha val="97000"/>
            </a:srgbClr>
          </a:solidFill>
          <a:ln w="13970">
            <a:solidFill>
              <a:srgbClr val="FF8A8A"/>
            </a:solidFill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  <p:txBody>
          <a:bodyPr wrap="square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Продажа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услуг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8119872" y="4608576"/>
            <a:ext cx="3218688" cy="713232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Подготовка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правовых заключений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2578608" y="5760720"/>
            <a:ext cx="3419856" cy="658368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Анализ спора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 подготовка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рекомендаций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6355080" y="5760720"/>
            <a:ext cx="3456432" cy="658368"/>
          </a:xfrm>
          <a:prstGeom prst="ellipse">
            <a:avLst/>
          </a:prstGeom>
          <a:solidFill>
            <a:srgbClr val="242B36">
              <a:alpha val="97000"/>
            </a:srgbClr>
          </a:solidFill>
          <a:ln w="10160">
            <a:solidFill>
              <a:srgbClr val="8390A1">
                <a:alpha val="58000"/>
              </a:srgbClr>
            </a:solidFill>
          </a:ln>
        </p:spPr>
        <p:txBody>
          <a:bodyPr wrap="square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Составление /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E6E8E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корректировка договоров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437821" y="767033"/>
            <a:ext cx="3584448" cy="969653"/>
          </a:xfrm>
          <a:prstGeom prst="roundRect">
            <a:avLst/>
          </a:prstGeom>
          <a:solidFill>
            <a:srgbClr val="101923">
              <a:alpha val="90000"/>
            </a:srgbClr>
          </a:solidFill>
          <a:ln w="10160">
            <a:solidFill>
              <a:srgbClr val="C9A96E">
                <a:alpha val="70000"/>
              </a:srgbClr>
            </a:solidFill>
          </a:ln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ru-RU" sz="980" b="1" dirty="0">
                <a:solidFill>
                  <a:srgbClr val="DFD7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СИП оштрафовал участника процесса за ссылки на несуществующую судебную практику</a:t>
            </a:r>
            <a:r>
              <a:rPr lang="en-US" sz="980" b="1" dirty="0">
                <a:solidFill>
                  <a:srgbClr val="DFD7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
</a:t>
            </a:r>
            <a:br>
              <a:rPr lang="ru-RU" sz="980" b="1" dirty="0">
                <a:solidFill>
                  <a:srgbClr val="DFD7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</a:br>
            <a:r>
              <a:rPr lang="en-US" sz="980" dirty="0">
                <a:solidFill>
                  <a:srgbClr val="DFD7C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(N A71-11377/2025).</a:t>
            </a:r>
            <a:endParaRPr lang="en-US" sz="980" dirty="0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F0088409-20EC-46D7-8551-54863E9414D7}"/>
              </a:ext>
            </a:extLst>
          </p:cNvPr>
          <p:cNvSpPr/>
          <p:nvPr/>
        </p:nvSpPr>
        <p:spPr>
          <a:xfrm>
            <a:off x="502920" y="329184"/>
            <a:ext cx="6492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 err="1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Професси</a:t>
            </a:r>
            <a:r>
              <a:rPr lang="ru-RU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я </a:t>
            </a:r>
            <a:r>
              <a:rPr lang="en-US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vs </a:t>
            </a:r>
            <a:r>
              <a:rPr lang="ru-RU" sz="2300" dirty="0">
                <a:solidFill>
                  <a:srgbClr val="EEE6D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Технологии 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</TotalTime>
  <Words>437</Words>
  <Application>Microsoft Office PowerPoint</Application>
  <PresentationFormat>Широкоэкранный</PresentationFormat>
  <Paragraphs>93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BFL | PATENTUS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Человек. Профессия. Полномочия.</dc:title>
  <dc:subject>Юрист и ИИ — полномочия</dc:subject>
  <dc:creator>OpenAI</dc:creator>
  <cp:lastModifiedBy>Ekaterina Volkova</cp:lastModifiedBy>
  <cp:revision>4</cp:revision>
  <dcterms:created xsi:type="dcterms:W3CDTF">2026-09-14T15:12:01Z</dcterms:created>
  <dcterms:modified xsi:type="dcterms:W3CDTF">2026-09-15T07:57:00Z</dcterms:modified>
</cp:coreProperties>
</file>