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A52F"/>
    <a:srgbClr val="E9D984"/>
    <a:srgbClr val="3D0C12"/>
    <a:srgbClr val="DBDBD9"/>
    <a:srgbClr val="3F5297"/>
    <a:srgbClr val="9B2D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706-5D4C-41CF-B2D0-1D09C39C683B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40A9-52D5-4738-873C-F0E7E23681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587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706-5D4C-41CF-B2D0-1D09C39C683B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40A9-52D5-4738-873C-F0E7E23681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74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706-5D4C-41CF-B2D0-1D09C39C683B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40A9-52D5-4738-873C-F0E7E23681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85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706-5D4C-41CF-B2D0-1D09C39C683B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40A9-52D5-4738-873C-F0E7E23681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769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706-5D4C-41CF-B2D0-1D09C39C683B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40A9-52D5-4738-873C-F0E7E23681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146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706-5D4C-41CF-B2D0-1D09C39C683B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40A9-52D5-4738-873C-F0E7E23681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932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706-5D4C-41CF-B2D0-1D09C39C683B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40A9-52D5-4738-873C-F0E7E23681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923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706-5D4C-41CF-B2D0-1D09C39C683B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40A9-52D5-4738-873C-F0E7E23681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999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706-5D4C-41CF-B2D0-1D09C39C683B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40A9-52D5-4738-873C-F0E7E23681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32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706-5D4C-41CF-B2D0-1D09C39C683B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40A9-52D5-4738-873C-F0E7E23681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871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6706-5D4C-41CF-B2D0-1D09C39C683B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840A9-52D5-4738-873C-F0E7E23681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127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36706-5D4C-41CF-B2D0-1D09C39C683B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840A9-52D5-4738-873C-F0E7E23681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04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89219" y="4272741"/>
            <a:ext cx="4443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Экономика вынужденного иска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389219" y="5436523"/>
            <a:ext cx="3374967" cy="7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Анастасия Хрулева</a:t>
            </a:r>
          </a:p>
          <a:p>
            <a:r>
              <a:rPr lang="ru-RU" sz="1050" dirty="0" smtClean="0"/>
              <a:t>Управляющий директор – начальник Отдела трансграничной правовой экспертизы и взыскания</a:t>
            </a:r>
          </a:p>
          <a:p>
            <a:r>
              <a:rPr lang="ru-RU" sz="1050" dirty="0" smtClean="0"/>
              <a:t>ПАО Сбербанк</a:t>
            </a:r>
            <a:endParaRPr lang="ru-RU" sz="105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2"/>
          <a:stretch/>
        </p:blipFill>
        <p:spPr>
          <a:xfrm>
            <a:off x="6392487" y="-23299"/>
            <a:ext cx="5799513" cy="689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75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6745"/>
            <a:ext cx="12224104" cy="33412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2342" y="2116455"/>
            <a:ext cx="61568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Предпринять </a:t>
            </a:r>
            <a:r>
              <a:rPr lang="ru-RU" sz="2000" b="1" dirty="0" smtClean="0"/>
              <a:t>все действия</a:t>
            </a:r>
            <a:r>
              <a:rPr lang="ru-RU" sz="2000" dirty="0" smtClean="0"/>
              <a:t>, направленные на возврат: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и</a:t>
            </a:r>
            <a:r>
              <a:rPr lang="ru-RU" sz="2000" dirty="0" smtClean="0"/>
              <a:t>ски в России (248.1 АПК </a:t>
            </a:r>
            <a:r>
              <a:rPr lang="en-US" sz="2000" i="1" dirty="0" smtClean="0"/>
              <a:t>vs</a:t>
            </a:r>
            <a:r>
              <a:rPr lang="en-US" sz="2000" dirty="0" smtClean="0"/>
              <a:t> 1064</a:t>
            </a:r>
            <a:r>
              <a:rPr lang="ru-RU" sz="2000" dirty="0" smtClean="0"/>
              <a:t> ГК</a:t>
            </a:r>
            <a:r>
              <a:rPr lang="en-US" sz="2000" dirty="0" smtClean="0"/>
              <a:t>)</a:t>
            </a:r>
            <a:endParaRPr lang="ru-RU" sz="2000" dirty="0" smtClean="0"/>
          </a:p>
          <a:p>
            <a:pPr marL="342900" indent="-342900">
              <a:buFontTx/>
              <a:buChar char="-"/>
            </a:pPr>
            <a:r>
              <a:rPr lang="ru-RU" sz="2000" dirty="0"/>
              <a:t>и</a:t>
            </a:r>
            <a:r>
              <a:rPr lang="ru-RU" sz="2000" dirty="0" smtClean="0"/>
              <a:t>ски за рубежом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4753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 flipH="1">
            <a:off x="-261259" y="522514"/>
            <a:ext cx="12453257" cy="6473372"/>
          </a:xfrm>
          <a:prstGeom prst="rtTriangle">
            <a:avLst/>
          </a:prstGeom>
          <a:gradFill flip="none" rotWithShape="1">
            <a:gsLst>
              <a:gs pos="10000">
                <a:srgbClr val="DBDBD9">
                  <a:shade val="30000"/>
                  <a:satMod val="115000"/>
                  <a:alpha val="76000"/>
                </a:srgbClr>
              </a:gs>
              <a:gs pos="29000">
                <a:srgbClr val="DBDBD9">
                  <a:shade val="67500"/>
                  <a:satMod val="115000"/>
                </a:srgbClr>
              </a:gs>
              <a:gs pos="95000">
                <a:srgbClr val="DBDBD9">
                  <a:shade val="100000"/>
                  <a:satMod val="115000"/>
                </a:srgbClr>
              </a:gs>
              <a:gs pos="91000">
                <a:srgbClr val="DBDBD9">
                  <a:shade val="100000"/>
                  <a:satMod val="115000"/>
                </a:srgbClr>
              </a:gs>
              <a:gs pos="59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1" r="2202"/>
          <a:stretch/>
        </p:blipFill>
        <p:spPr>
          <a:xfrm>
            <a:off x="5544588" y="1"/>
            <a:ext cx="6647411" cy="39968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62706" y="2186219"/>
            <a:ext cx="354218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 West</a:t>
            </a:r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dirty="0" smtClean="0"/>
              <a:t>Life is peaceful there</a:t>
            </a:r>
            <a:r>
              <a:rPr lang="ru-RU" sz="2800" dirty="0" smtClean="0"/>
              <a:t> </a:t>
            </a:r>
            <a:r>
              <a:rPr lang="ru-RU" sz="2000" dirty="0" smtClean="0">
                <a:sym typeface="Symbol" panose="05050102010706020507" pitchFamily="18" charset="2"/>
              </a:rPr>
              <a:t>(с)</a:t>
            </a:r>
            <a:endParaRPr lang="ru-RU" sz="2800" dirty="0" smtClean="0"/>
          </a:p>
          <a:p>
            <a:endParaRPr lang="ru-RU" sz="2000" i="1" dirty="0"/>
          </a:p>
          <a:p>
            <a:r>
              <a:rPr lang="ru-RU" sz="1400" i="1" dirty="0" smtClean="0"/>
              <a:t>Идем на Запад,</a:t>
            </a:r>
          </a:p>
          <a:p>
            <a:r>
              <a:rPr lang="ru-RU" sz="1400" i="1" dirty="0" smtClean="0"/>
              <a:t>Там мирная жизнь</a:t>
            </a:r>
            <a:endParaRPr lang="ru-RU" sz="1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6475615" y="4222867"/>
            <a:ext cx="417210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 smtClean="0"/>
              <a:t>Консультанты и эксперты</a:t>
            </a:r>
          </a:p>
          <a:p>
            <a:pPr>
              <a:spcAft>
                <a:spcPts val="1200"/>
              </a:spcAft>
            </a:pPr>
            <a:r>
              <a:rPr lang="ru-RU" sz="2400" dirty="0" smtClean="0"/>
              <a:t>Расходы</a:t>
            </a:r>
          </a:p>
          <a:p>
            <a:pPr>
              <a:spcAft>
                <a:spcPts val="1200"/>
              </a:spcAft>
            </a:pPr>
            <a:r>
              <a:rPr lang="ru-RU" sz="2400" dirty="0" smtClean="0"/>
              <a:t>Оплата и денежные переводы</a:t>
            </a:r>
          </a:p>
          <a:p>
            <a:pPr>
              <a:spcAft>
                <a:spcPts val="1200"/>
              </a:spcAft>
            </a:pPr>
            <a:r>
              <a:rPr lang="ru-RU" sz="2400" dirty="0" smtClean="0"/>
              <a:t>Регламент </a:t>
            </a:r>
            <a:r>
              <a:rPr lang="ru-RU" sz="2400" dirty="0"/>
              <a:t>(ЕС) № 833/2014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38662" y="5838543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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44273" y="4120503"/>
            <a:ext cx="325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49884" y="4630355"/>
            <a:ext cx="325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49884" y="5147015"/>
            <a:ext cx="325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19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4"/>
          <a:stretch/>
        </p:blipFill>
        <p:spPr>
          <a:xfrm>
            <a:off x="6202196" y="-622232"/>
            <a:ext cx="6580353" cy="75945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52675" y="3333750"/>
            <a:ext cx="36742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Дружественные</a:t>
            </a:r>
            <a:endParaRPr lang="ru-RU" dirty="0" smtClean="0"/>
          </a:p>
          <a:p>
            <a:r>
              <a:rPr lang="ru-RU" sz="2400" dirty="0"/>
              <a:t>ю</a:t>
            </a:r>
            <a:r>
              <a:rPr lang="ru-RU" sz="2400" dirty="0" smtClean="0"/>
              <a:t>рисдикции</a:t>
            </a:r>
            <a:r>
              <a:rPr lang="en-US" sz="2400" dirty="0" smtClean="0"/>
              <a:t> 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485130" y="2941335"/>
            <a:ext cx="86754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500" b="1" dirty="0" smtClean="0">
                <a:solidFill>
                  <a:srgbClr val="3D0C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11500" b="1" dirty="0">
              <a:solidFill>
                <a:srgbClr val="3D0C1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656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-425451"/>
            <a:ext cx="10407650" cy="79195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24951" y="4905375"/>
            <a:ext cx="27432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400" i="1" dirty="0" smtClean="0"/>
              <a:t>Эй, этот волшебный шар все время говорит «это зависит от обстоятельств»!</a:t>
            </a:r>
          </a:p>
          <a:p>
            <a:endParaRPr lang="ru-RU" sz="1400" i="1" dirty="0" smtClean="0"/>
          </a:p>
          <a:p>
            <a:pPr marL="285750" indent="-285750">
              <a:buFontTx/>
              <a:buChar char="-"/>
            </a:pPr>
            <a:r>
              <a:rPr lang="ru-RU" sz="1400" i="1" dirty="0" smtClean="0"/>
              <a:t>А, это специальный «выпуск» для юристов.</a:t>
            </a:r>
            <a:endParaRPr lang="ru-RU" sz="1400" i="1" dirty="0"/>
          </a:p>
        </p:txBody>
      </p:sp>
    </p:spTree>
    <p:extLst>
      <p:ext uri="{BB962C8B-B14F-4D97-AF65-F5344CB8AC3E}">
        <p14:creationId xmlns:p14="http://schemas.microsoft.com/office/powerpoint/2010/main" val="226673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rgbClr val="CEA52F"/>
            </a:gs>
            <a:gs pos="51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762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91025" y="4657725"/>
            <a:ext cx="548323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Есть ли свет в конце тоннеля?</a:t>
            </a:r>
          </a:p>
          <a:p>
            <a:endParaRPr lang="ru-RU" sz="2800" dirty="0"/>
          </a:p>
          <a:p>
            <a:r>
              <a:rPr lang="ru-RU" sz="2800" dirty="0" smtClean="0"/>
              <a:t>Мы не знаем, но мы его ищем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3322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114</Words>
  <Application>Microsoft Office PowerPoint</Application>
  <PresentationFormat>Широкоэкранный</PresentationFormat>
  <Paragraphs>29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Symbol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ПАО Сбербанк России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Хрулева Анастасия Владимировна</dc:creator>
  <cp:lastModifiedBy>Хрулева Анастасия Владимировна</cp:lastModifiedBy>
  <cp:revision>20</cp:revision>
  <dcterms:created xsi:type="dcterms:W3CDTF">2026-09-14T14:01:35Z</dcterms:created>
  <dcterms:modified xsi:type="dcterms:W3CDTF">2026-09-15T07:13:12Z</dcterms:modified>
</cp:coreProperties>
</file>