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72" r:id="rId3"/>
    <p:sldId id="274" r:id="rId4"/>
  </p:sldIdLst>
  <p:sldSz cx="20104100" cy="11309350"/>
  <p:notesSz cx="9875838" cy="67421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5E6"/>
    <a:srgbClr val="FAECE6"/>
    <a:srgbClr val="F9F3E5"/>
    <a:srgbClr val="EFE0DD"/>
    <a:srgbClr val="EBF1DE"/>
    <a:srgbClr val="1E1817"/>
    <a:srgbClr val="FFFFFF"/>
    <a:srgbClr val="DAC39D"/>
    <a:srgbClr val="FDFBF5"/>
    <a:srgbClr val="806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75" autoAdjust="0"/>
    <p:restoredTop sz="96374" autoAdjust="0"/>
  </p:normalViewPr>
  <p:slideViewPr>
    <p:cSldViewPr>
      <p:cViewPr varScale="1">
        <p:scale>
          <a:sx n="45" d="100"/>
          <a:sy n="45" d="100"/>
        </p:scale>
        <p:origin x="234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738" cy="337863"/>
          </a:xfrm>
          <a:prstGeom prst="rect">
            <a:avLst/>
          </a:prstGeom>
        </p:spPr>
        <p:txBody>
          <a:bodyPr vert="horz" lIns="48372" tIns="24186" rIns="48372" bIns="24186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761" y="0"/>
            <a:ext cx="4279738" cy="337863"/>
          </a:xfrm>
          <a:prstGeom prst="rect">
            <a:avLst/>
          </a:prstGeom>
        </p:spPr>
        <p:txBody>
          <a:bodyPr vert="horz" lIns="48372" tIns="24186" rIns="48372" bIns="24186" rtlCol="0"/>
          <a:lstStyle>
            <a:lvl1pPr algn="r">
              <a:defRPr sz="600"/>
            </a:lvl1pPr>
          </a:lstStyle>
          <a:p>
            <a:fld id="{33C7DDF2-1CE9-49B9-9A91-33AA95791CE2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42963"/>
            <a:ext cx="4043362" cy="2274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372" tIns="24186" rIns="48372" bIns="241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272" y="3244240"/>
            <a:ext cx="7901294" cy="2655582"/>
          </a:xfrm>
          <a:prstGeom prst="rect">
            <a:avLst/>
          </a:prstGeom>
        </p:spPr>
        <p:txBody>
          <a:bodyPr vert="horz" lIns="48372" tIns="24186" rIns="48372" bIns="241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04251"/>
            <a:ext cx="4279738" cy="337862"/>
          </a:xfrm>
          <a:prstGeom prst="rect">
            <a:avLst/>
          </a:prstGeom>
        </p:spPr>
        <p:txBody>
          <a:bodyPr vert="horz" lIns="48372" tIns="24186" rIns="48372" bIns="24186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761" y="6404251"/>
            <a:ext cx="4279738" cy="337862"/>
          </a:xfrm>
          <a:prstGeom prst="rect">
            <a:avLst/>
          </a:prstGeom>
        </p:spPr>
        <p:txBody>
          <a:bodyPr vert="horz" lIns="48372" tIns="24186" rIns="48372" bIns="24186" rtlCol="0" anchor="b"/>
          <a:lstStyle>
            <a:lvl1pPr algn="r">
              <a:defRPr sz="600"/>
            </a:lvl1pPr>
          </a:lstStyle>
          <a:p>
            <a:fld id="{7E42C5C3-50CE-49E5-BFA4-5FCD93DF1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76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NT Somic"/>
                <a:cs typeface="NT Som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NT Somic"/>
                <a:cs typeface="NT Som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NT Somic"/>
                <a:cs typeface="NT Som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01254" y="10425901"/>
            <a:ext cx="133294" cy="21797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45925" y="10421320"/>
            <a:ext cx="131024" cy="22704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4367" y="10425901"/>
            <a:ext cx="182495" cy="21791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111030" y="10533629"/>
            <a:ext cx="33655" cy="110489"/>
          </a:xfrm>
          <a:custGeom>
            <a:avLst/>
            <a:gdLst/>
            <a:ahLst/>
            <a:cxnLst/>
            <a:rect l="l" t="t" r="r" b="b"/>
            <a:pathLst>
              <a:path w="33655" h="110490">
                <a:moveTo>
                  <a:pt x="0" y="110194"/>
                </a:moveTo>
                <a:lnTo>
                  <a:pt x="33422" y="110194"/>
                </a:lnTo>
                <a:lnTo>
                  <a:pt x="33422" y="0"/>
                </a:lnTo>
                <a:lnTo>
                  <a:pt x="0" y="0"/>
                </a:lnTo>
                <a:lnTo>
                  <a:pt x="0" y="110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1021" y="10425969"/>
            <a:ext cx="130810" cy="218440"/>
          </a:xfrm>
          <a:custGeom>
            <a:avLst/>
            <a:gdLst/>
            <a:ahLst/>
            <a:cxnLst/>
            <a:rect l="l" t="t" r="r" b="b"/>
            <a:pathLst>
              <a:path w="130809" h="218440">
                <a:moveTo>
                  <a:pt x="130746" y="0"/>
                </a:moveTo>
                <a:lnTo>
                  <a:pt x="97231" y="0"/>
                </a:lnTo>
                <a:lnTo>
                  <a:pt x="97231" y="101333"/>
                </a:lnTo>
                <a:lnTo>
                  <a:pt x="33426" y="101333"/>
                </a:lnTo>
                <a:lnTo>
                  <a:pt x="33426" y="0"/>
                </a:lnTo>
                <a:lnTo>
                  <a:pt x="0" y="0"/>
                </a:lnTo>
                <a:lnTo>
                  <a:pt x="0" y="101333"/>
                </a:lnTo>
                <a:lnTo>
                  <a:pt x="0" y="107670"/>
                </a:lnTo>
                <a:lnTo>
                  <a:pt x="97231" y="107670"/>
                </a:lnTo>
                <a:lnTo>
                  <a:pt x="97231" y="217855"/>
                </a:lnTo>
                <a:lnTo>
                  <a:pt x="130746" y="217855"/>
                </a:lnTo>
                <a:lnTo>
                  <a:pt x="130746" y="107670"/>
                </a:lnTo>
                <a:lnTo>
                  <a:pt x="130746" y="101333"/>
                </a:lnTo>
                <a:lnTo>
                  <a:pt x="1307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333017" y="10425969"/>
            <a:ext cx="113664" cy="218440"/>
          </a:xfrm>
          <a:custGeom>
            <a:avLst/>
            <a:gdLst/>
            <a:ahLst/>
            <a:cxnLst/>
            <a:rect l="l" t="t" r="r" b="b"/>
            <a:pathLst>
              <a:path w="113665" h="218440">
                <a:moveTo>
                  <a:pt x="113068" y="0"/>
                </a:moveTo>
                <a:lnTo>
                  <a:pt x="0" y="0"/>
                </a:lnTo>
                <a:lnTo>
                  <a:pt x="0" y="6337"/>
                </a:lnTo>
                <a:lnTo>
                  <a:pt x="0" y="217855"/>
                </a:lnTo>
                <a:lnTo>
                  <a:pt x="33210" y="217855"/>
                </a:lnTo>
                <a:lnTo>
                  <a:pt x="33210" y="6337"/>
                </a:lnTo>
                <a:lnTo>
                  <a:pt x="113068" y="6337"/>
                </a:lnTo>
                <a:lnTo>
                  <a:pt x="1130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843227" y="10425969"/>
            <a:ext cx="113030" cy="218440"/>
          </a:xfrm>
          <a:custGeom>
            <a:avLst/>
            <a:gdLst/>
            <a:ahLst/>
            <a:cxnLst/>
            <a:rect l="l" t="t" r="r" b="b"/>
            <a:pathLst>
              <a:path w="113030" h="218440">
                <a:moveTo>
                  <a:pt x="112496" y="0"/>
                </a:moveTo>
                <a:lnTo>
                  <a:pt x="0" y="0"/>
                </a:lnTo>
                <a:lnTo>
                  <a:pt x="0" y="6337"/>
                </a:lnTo>
                <a:lnTo>
                  <a:pt x="0" y="101333"/>
                </a:lnTo>
                <a:lnTo>
                  <a:pt x="0" y="107670"/>
                </a:lnTo>
                <a:lnTo>
                  <a:pt x="0" y="211531"/>
                </a:lnTo>
                <a:lnTo>
                  <a:pt x="0" y="217855"/>
                </a:lnTo>
                <a:lnTo>
                  <a:pt x="112496" y="217855"/>
                </a:lnTo>
                <a:lnTo>
                  <a:pt x="112496" y="211531"/>
                </a:lnTo>
                <a:lnTo>
                  <a:pt x="33413" y="211531"/>
                </a:lnTo>
                <a:lnTo>
                  <a:pt x="33413" y="107670"/>
                </a:lnTo>
                <a:lnTo>
                  <a:pt x="97701" y="107670"/>
                </a:lnTo>
                <a:lnTo>
                  <a:pt x="97701" y="101333"/>
                </a:lnTo>
                <a:lnTo>
                  <a:pt x="33413" y="101333"/>
                </a:lnTo>
                <a:lnTo>
                  <a:pt x="33413" y="6337"/>
                </a:lnTo>
                <a:lnTo>
                  <a:pt x="112496" y="6337"/>
                </a:lnTo>
                <a:lnTo>
                  <a:pt x="1124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458500" y="10425901"/>
            <a:ext cx="144780" cy="218440"/>
          </a:xfrm>
          <a:custGeom>
            <a:avLst/>
            <a:gdLst/>
            <a:ahLst/>
            <a:cxnLst/>
            <a:rect l="l" t="t" r="r" b="b"/>
            <a:pathLst>
              <a:path w="144780" h="218440">
                <a:moveTo>
                  <a:pt x="129294" y="166556"/>
                </a:moveTo>
                <a:lnTo>
                  <a:pt x="94539" y="166556"/>
                </a:lnTo>
                <a:lnTo>
                  <a:pt x="109429" y="217963"/>
                </a:lnTo>
                <a:lnTo>
                  <a:pt x="144209" y="217963"/>
                </a:lnTo>
                <a:lnTo>
                  <a:pt x="129294" y="166556"/>
                </a:lnTo>
                <a:close/>
              </a:path>
              <a:path w="144780" h="218440">
                <a:moveTo>
                  <a:pt x="63235" y="0"/>
                </a:moveTo>
                <a:lnTo>
                  <a:pt x="0" y="217916"/>
                </a:lnTo>
                <a:lnTo>
                  <a:pt x="6139" y="217916"/>
                </a:lnTo>
                <a:lnTo>
                  <a:pt x="21004" y="166556"/>
                </a:lnTo>
                <a:lnTo>
                  <a:pt x="129294" y="166556"/>
                </a:lnTo>
                <a:lnTo>
                  <a:pt x="127530" y="160474"/>
                </a:lnTo>
                <a:lnTo>
                  <a:pt x="22775" y="160474"/>
                </a:lnTo>
                <a:lnTo>
                  <a:pt x="57056" y="42345"/>
                </a:lnTo>
                <a:lnTo>
                  <a:pt x="93257" y="42345"/>
                </a:lnTo>
                <a:lnTo>
                  <a:pt x="80986" y="52"/>
                </a:lnTo>
                <a:lnTo>
                  <a:pt x="63235" y="0"/>
                </a:lnTo>
                <a:close/>
              </a:path>
              <a:path w="144780" h="218440">
                <a:moveTo>
                  <a:pt x="93257" y="42345"/>
                </a:moveTo>
                <a:lnTo>
                  <a:pt x="58486" y="42345"/>
                </a:lnTo>
                <a:lnTo>
                  <a:pt x="92767" y="160474"/>
                </a:lnTo>
                <a:lnTo>
                  <a:pt x="127530" y="160474"/>
                </a:lnTo>
                <a:lnTo>
                  <a:pt x="93257" y="423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6422" y="10425901"/>
            <a:ext cx="144209" cy="2179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041" y="3567609"/>
            <a:ext cx="18974016" cy="616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NT Somic"/>
                <a:cs typeface="NT Som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2">
            <a:extLst>
              <a:ext uri="{FF2B5EF4-FFF2-40B4-BE49-F238E27FC236}">
                <a16:creationId xmlns:a16="http://schemas.microsoft.com/office/drawing/2014/main" id="{4134B906-0A01-44D6-8E5A-5EA81D84AF25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2" b="1242"/>
          <a:stretch/>
        </p:blipFill>
        <p:spPr>
          <a:xfrm>
            <a:off x="8507421" y="0"/>
            <a:ext cx="11596679" cy="1130855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3287D2C-6757-4259-86B8-3E560FBCF026}"/>
              </a:ext>
            </a:extLst>
          </p:cNvPr>
          <p:cNvSpPr/>
          <p:nvPr/>
        </p:nvSpPr>
        <p:spPr>
          <a:xfrm>
            <a:off x="0" y="2682875"/>
            <a:ext cx="11596679" cy="3799161"/>
          </a:xfrm>
          <a:prstGeom prst="rect">
            <a:avLst/>
          </a:prstGeom>
          <a:solidFill>
            <a:srgbClr val="FAE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A6ED64C6-4AC1-4332-8EAD-17EB21AB6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250" y="7012927"/>
            <a:ext cx="7438532" cy="2785378"/>
          </a:xfrm>
        </p:spPr>
        <p:txBody>
          <a:bodyPr/>
          <a:lstStyle/>
          <a:p>
            <a:r>
              <a:rPr lang="ru-RU" sz="3000" b="1" dirty="0">
                <a:latin typeface="Manrope" panose="00000506000000000000" pitchFamily="2" charset="-52"/>
              </a:rPr>
              <a:t>ВЛАДА ЧАГИНСКАЯ</a:t>
            </a:r>
            <a:br>
              <a:rPr lang="ru-RU" sz="4800" b="1" dirty="0">
                <a:latin typeface="Manrope" panose="00000506000000000000" pitchFamily="2" charset="-52"/>
              </a:rPr>
            </a:br>
            <a:br>
              <a:rPr lang="ru-RU" sz="3600" dirty="0">
                <a:latin typeface="Manrope" panose="00000506000000000000" pitchFamily="2" charset="-52"/>
              </a:rPr>
            </a:br>
            <a:r>
              <a:rPr lang="ru-RU" sz="2300" dirty="0">
                <a:latin typeface="Manrope" panose="00000506000000000000" pitchFamily="2" charset="-52"/>
              </a:rPr>
              <a:t>кандидат юридических наук,</a:t>
            </a:r>
            <a:br>
              <a:rPr lang="ru-RU" sz="2300" dirty="0">
                <a:latin typeface="Manrope" panose="00000506000000000000" pitchFamily="2" charset="-52"/>
              </a:rPr>
            </a:br>
            <a:r>
              <a:rPr lang="ru-RU" sz="2300" dirty="0">
                <a:latin typeface="Manrope" panose="00000506000000000000" pitchFamily="2" charset="-52"/>
              </a:rPr>
              <a:t>член Экспертного совета Право-300,</a:t>
            </a:r>
            <a:br>
              <a:rPr lang="ru-RU" sz="2300" dirty="0">
                <a:latin typeface="Manrope" panose="00000506000000000000" pitchFamily="2" charset="-52"/>
              </a:rPr>
            </a:br>
            <a:br>
              <a:rPr lang="ru-RU" sz="2300" dirty="0">
                <a:latin typeface="Manrope" panose="00000506000000000000" pitchFamily="2" charset="-52"/>
              </a:rPr>
            </a:br>
            <a:r>
              <a:rPr lang="ru-RU" sz="2300" dirty="0">
                <a:latin typeface="Manrope" panose="00000506000000000000" pitchFamily="2" charset="-52"/>
              </a:rPr>
              <a:t>директор по правовому сопровождению инвестиционной деятельности</a:t>
            </a:r>
            <a:endParaRPr lang="ru-RU" sz="2300" b="1" spc="-150" dirty="0">
              <a:latin typeface="Manrope" panose="00000506000000000000" pitchFamily="2" charset="-52"/>
            </a:endParaRPr>
          </a:p>
        </p:txBody>
      </p:sp>
      <p:sp>
        <p:nvSpPr>
          <p:cNvPr id="34" name="Подзаголовок 33">
            <a:extLst>
              <a:ext uri="{FF2B5EF4-FFF2-40B4-BE49-F238E27FC236}">
                <a16:creationId xmlns:a16="http://schemas.microsoft.com/office/drawing/2014/main" id="{D0F7FABE-9CC9-4E8F-BCAC-B06D4A08928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832850" y="314449"/>
            <a:ext cx="10744200" cy="1923604"/>
          </a:xfrm>
        </p:spPr>
        <p:txBody>
          <a:bodyPr/>
          <a:lstStyle/>
          <a:p>
            <a:r>
              <a:rPr lang="en-US" sz="2500" b="1" dirty="0">
                <a:solidFill>
                  <a:schemeClr val="bg1"/>
                </a:solidFill>
                <a:latin typeface="Manrope" panose="00000506000000000000" pitchFamily="2" charset="-52"/>
              </a:rPr>
              <a:t>Federal Legal Forum</a:t>
            </a:r>
            <a:endParaRPr lang="ru-RU" sz="2500" b="1" dirty="0">
              <a:solidFill>
                <a:schemeClr val="bg1"/>
              </a:solidFill>
              <a:latin typeface="Manrope" panose="00000506000000000000" pitchFamily="2" charset="-52"/>
            </a:endParaRPr>
          </a:p>
          <a:p>
            <a:r>
              <a:rPr lang="ru-RU" sz="2500" dirty="0">
                <a:solidFill>
                  <a:schemeClr val="bg1"/>
                </a:solidFill>
                <a:latin typeface="Manrope" panose="00000506000000000000" pitchFamily="2" charset="-52"/>
              </a:rPr>
              <a:t>сессия «Сделки M&amp;A под влиянием экономической</a:t>
            </a:r>
          </a:p>
          <a:p>
            <a:r>
              <a:rPr lang="ru-RU" sz="2500" dirty="0">
                <a:solidFill>
                  <a:schemeClr val="bg1"/>
                </a:solidFill>
                <a:latin typeface="Manrope" panose="00000506000000000000" pitchFamily="2" charset="-52"/>
              </a:rPr>
              <a:t>и регуляторной трансформации»</a:t>
            </a:r>
          </a:p>
          <a:p>
            <a:endParaRPr lang="ru-RU" sz="2500" dirty="0">
              <a:solidFill>
                <a:schemeClr val="bg1"/>
              </a:solidFill>
              <a:latin typeface="Manrope" panose="00000506000000000000" pitchFamily="2" charset="-52"/>
            </a:endParaRPr>
          </a:p>
          <a:p>
            <a:r>
              <a:rPr lang="ru-RU" sz="2500" dirty="0">
                <a:solidFill>
                  <a:schemeClr val="bg1"/>
                </a:solidFill>
                <a:latin typeface="Manrope" panose="00000506000000000000" pitchFamily="2" charset="-52"/>
              </a:rPr>
              <a:t>Москва, 17 сентября 2026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69C3E0-15F7-6292-9BF8-4779B3DC7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50" y="9872908"/>
            <a:ext cx="4630381" cy="912575"/>
          </a:xfrm>
          <a:prstGeom prst="rect">
            <a:avLst/>
          </a:prstGeom>
        </p:spPr>
      </p:pic>
      <p:sp>
        <p:nvSpPr>
          <p:cNvPr id="2" name="Заголовок 30">
            <a:extLst>
              <a:ext uri="{FF2B5EF4-FFF2-40B4-BE49-F238E27FC236}">
                <a16:creationId xmlns:a16="http://schemas.microsoft.com/office/drawing/2014/main" id="{29C3E8BF-45CD-B5A1-75B7-CAB96A876509}"/>
              </a:ext>
            </a:extLst>
          </p:cNvPr>
          <p:cNvSpPr txBox="1">
            <a:spLocks/>
          </p:cNvSpPr>
          <p:nvPr/>
        </p:nvSpPr>
        <p:spPr>
          <a:xfrm>
            <a:off x="814492" y="3782236"/>
            <a:ext cx="9967694" cy="1600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NT Somic"/>
                <a:ea typeface="+mj-ea"/>
                <a:cs typeface="NT Somic"/>
              </a:defRPr>
            </a:lvl1pPr>
          </a:lstStyle>
          <a:p>
            <a:pPr algn="ctr"/>
            <a:r>
              <a:rPr lang="en-US" sz="5200" b="1" kern="0" dirty="0">
                <a:latin typeface="Manrope" panose="00000506000000000000" pitchFamily="2" charset="-52"/>
              </a:rPr>
              <a:t>M&amp;A </a:t>
            </a:r>
            <a:r>
              <a:rPr lang="ru-RU" sz="5200" b="1" kern="0" dirty="0">
                <a:latin typeface="Manrope" panose="00000506000000000000" pitchFamily="2" charset="-52"/>
              </a:rPr>
              <a:t>В ДЕВЕЛОПМЕНТЕ-2026:</a:t>
            </a:r>
          </a:p>
          <a:p>
            <a:pPr algn="ctr"/>
            <a:r>
              <a:rPr lang="ru-RU" sz="5200" b="1" kern="0" dirty="0">
                <a:latin typeface="Manrope" panose="00000506000000000000" pitchFamily="2" charset="-52"/>
              </a:rPr>
              <a:t>АДАПТАЦИЯ К ИЗМЕНЕНИЯМ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4F30A-8A1A-092E-B796-E08F7CC65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FF2AA75-A9F4-B7BB-368B-FD5B5C20AE7A}"/>
              </a:ext>
            </a:extLst>
          </p:cNvPr>
          <p:cNvSpPr/>
          <p:nvPr/>
        </p:nvSpPr>
        <p:spPr>
          <a:xfrm>
            <a:off x="14481074" y="6716369"/>
            <a:ext cx="4470784" cy="1047874"/>
          </a:xfrm>
          <a:prstGeom prst="rect">
            <a:avLst/>
          </a:prstGeom>
          <a:solidFill>
            <a:srgbClr val="FAF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TT Livret Display" panose="02030003080000020303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EE83B44-B56E-BB23-EEC4-B6493959571F}"/>
              </a:ext>
            </a:extLst>
          </p:cNvPr>
          <p:cNvSpPr/>
          <p:nvPr/>
        </p:nvSpPr>
        <p:spPr>
          <a:xfrm>
            <a:off x="8032750" y="6724311"/>
            <a:ext cx="4470784" cy="1047875"/>
          </a:xfrm>
          <a:prstGeom prst="rect">
            <a:avLst/>
          </a:prstGeom>
          <a:solidFill>
            <a:srgbClr val="FAF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T Livret Display" panose="02030003080000020303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3814217-9083-CC87-5A1A-CF892E82F5D7}"/>
              </a:ext>
            </a:extLst>
          </p:cNvPr>
          <p:cNvSpPr/>
          <p:nvPr/>
        </p:nvSpPr>
        <p:spPr>
          <a:xfrm>
            <a:off x="1520894" y="6716368"/>
            <a:ext cx="4470781" cy="1047875"/>
          </a:xfrm>
          <a:prstGeom prst="rect">
            <a:avLst/>
          </a:prstGeom>
          <a:solidFill>
            <a:srgbClr val="FAF5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T Livret Display" panose="02030003080000020303" pitchFamily="18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7093BB8-E128-6F97-DD7D-70BB65E06955}"/>
              </a:ext>
            </a:extLst>
          </p:cNvPr>
          <p:cNvSpPr txBox="1"/>
          <p:nvPr/>
        </p:nvSpPr>
        <p:spPr>
          <a:xfrm>
            <a:off x="19165565" y="10379075"/>
            <a:ext cx="32004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65" dirty="0">
                <a:latin typeface="Manrope" panose="00000506000000000000" pitchFamily="2" charset="-52"/>
                <a:cs typeface="NT Somic"/>
              </a:rPr>
              <a:t>0</a:t>
            </a:r>
            <a:r>
              <a:rPr lang="en-US" sz="1600" spc="165" dirty="0">
                <a:latin typeface="Manrope" panose="00000506000000000000" pitchFamily="2" charset="-52"/>
                <a:cs typeface="NT Somic"/>
              </a:rPr>
              <a:t>1</a:t>
            </a:r>
            <a:endParaRPr sz="1600" dirty="0">
              <a:latin typeface="Manrope" panose="00000506000000000000" pitchFamily="2" charset="-52"/>
              <a:cs typeface="NT Somic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FBB7F27-8CE1-2CC5-F77B-DCD3BEFB77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0218" y="6796403"/>
            <a:ext cx="3488693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447800" algn="l"/>
              </a:tabLst>
            </a:pPr>
            <a: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ПРИОБРЕТЕНИЕ</a:t>
            </a:r>
            <a:b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</a:br>
            <a: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  <a:t>«КАК ЕСТЬ»</a:t>
            </a:r>
            <a:endParaRPr sz="2800" b="1" dirty="0">
              <a:latin typeface="Manrope" panose="00000506000000000000" pitchFamily="2" charset="-52"/>
              <a:ea typeface="Grandis" panose="02000503000000000000" pitchFamily="2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37BE7844-203C-D5CC-4D4F-D10EBE9C3C78}"/>
              </a:ext>
            </a:extLst>
          </p:cNvPr>
          <p:cNvSpPr txBox="1"/>
          <p:nvPr/>
        </p:nvSpPr>
        <p:spPr>
          <a:xfrm>
            <a:off x="1520894" y="8064315"/>
            <a:ext cx="5292656" cy="174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>
            <a:defPPr>
              <a:defRPr lang="ru-RU"/>
            </a:defPPr>
            <a:lvl1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  <a:defRPr sz="2500" spc="15">
                <a:latin typeface="Manrope" panose="00000506000000000000" pitchFamily="2" charset="-52"/>
                <a:cs typeface="NT Somic"/>
              </a:defRPr>
            </a:lvl1pPr>
          </a:lstStyle>
          <a:p>
            <a:r>
              <a:rPr lang="ru-RU" dirty="0"/>
              <a:t>риск покупателя</a:t>
            </a:r>
            <a:r>
              <a:rPr lang="en-US" dirty="0"/>
              <a:t>,</a:t>
            </a:r>
            <a:endParaRPr lang="ru-RU" dirty="0"/>
          </a:p>
          <a:p>
            <a:r>
              <a:rPr lang="ru-RU" dirty="0"/>
              <a:t>без гарантий продавца по дальнейшей реализации проекта</a:t>
            </a:r>
            <a:endParaRPr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A5A52DD-91B6-F6BB-A696-611978F558BF}"/>
              </a:ext>
            </a:extLst>
          </p:cNvPr>
          <p:cNvSpPr txBox="1"/>
          <p:nvPr/>
        </p:nvSpPr>
        <p:spPr>
          <a:xfrm>
            <a:off x="8204719" y="8039790"/>
            <a:ext cx="4298815" cy="1845377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участие продавца,</a:t>
            </a:r>
          </a:p>
          <a:p>
            <a: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пересчет цены,</a:t>
            </a:r>
          </a:p>
          <a:p>
            <a: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усложнение структуры сделки</a:t>
            </a:r>
            <a:endParaRPr sz="2500" dirty="0">
              <a:latin typeface="Manrope" panose="00000506000000000000" pitchFamily="2" charset="-52"/>
              <a:cs typeface="NT Somic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A7A743DD-F94D-AF7C-E6C1-B7792B60703D}"/>
              </a:ext>
            </a:extLst>
          </p:cNvPr>
          <p:cNvSpPr txBox="1"/>
          <p:nvPr/>
        </p:nvSpPr>
        <p:spPr>
          <a:xfrm>
            <a:off x="14485866" y="8064315"/>
            <a:ext cx="4553584" cy="1743426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95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доведение продавцом ряда вопросов проекта после закрытия сделки,</a:t>
            </a:r>
          </a:p>
          <a:p>
            <a:pPr marL="354965" indent="-342900">
              <a:lnSpc>
                <a:spcPct val="100000"/>
              </a:lnSpc>
              <a:spcBef>
                <a:spcPts val="795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гарантии продавца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5120BBB4-383C-BF2C-D96C-A2BE250F10BB}"/>
              </a:ext>
            </a:extLst>
          </p:cNvPr>
          <p:cNvSpPr txBox="1"/>
          <p:nvPr/>
        </p:nvSpPr>
        <p:spPr>
          <a:xfrm>
            <a:off x="8377583" y="6829745"/>
            <a:ext cx="3953085" cy="827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НАСТРОЙКА ВНУТРИ СДЕЛКИ</a:t>
            </a:r>
            <a:endParaRPr sz="2650" b="1" spc="235" dirty="0">
              <a:latin typeface="Manrope" panose="00000506000000000000" pitchFamily="2" charset="-52"/>
              <a:ea typeface="Grandis" panose="02000503000000000000" pitchFamily="2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B0F7B81-11DA-A100-6B54-E36D2DC38659}"/>
              </a:ext>
            </a:extLst>
          </p:cNvPr>
          <p:cNvSpPr txBox="1"/>
          <p:nvPr/>
        </p:nvSpPr>
        <p:spPr>
          <a:xfrm>
            <a:off x="14815182" y="6842218"/>
            <a:ext cx="3663948" cy="827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ОПТИМИЗАЦИЯ ПОСЛЕ ЗАКРЫТИЯ</a:t>
            </a:r>
            <a:endParaRPr sz="2650" b="1" spc="235" dirty="0">
              <a:latin typeface="Manrope" panose="00000506000000000000" pitchFamily="2" charset="-52"/>
              <a:ea typeface="Grandis" panose="02000503000000000000" pitchFamily="2" charset="0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48F2E2E8-B287-225B-7AF2-674123E3C475}"/>
              </a:ext>
            </a:extLst>
          </p:cNvPr>
          <p:cNvGrpSpPr/>
          <p:nvPr/>
        </p:nvGrpSpPr>
        <p:grpSpPr>
          <a:xfrm>
            <a:off x="908050" y="510658"/>
            <a:ext cx="14020800" cy="550146"/>
            <a:chOff x="908050" y="510658"/>
            <a:chExt cx="9899650" cy="550146"/>
          </a:xfrm>
        </p:grpSpPr>
        <p:sp>
          <p:nvSpPr>
            <p:cNvPr id="2" name="object 2">
              <a:extLst>
                <a:ext uri="{FF2B5EF4-FFF2-40B4-BE49-F238E27FC236}">
                  <a16:creationId xmlns:a16="http://schemas.microsoft.com/office/drawing/2014/main" id="{C1FFABEB-2031-FCA2-9D47-DB45BFD3C993}"/>
                </a:ext>
              </a:extLst>
            </p:cNvPr>
            <p:cNvSpPr txBox="1"/>
            <p:nvPr/>
          </p:nvSpPr>
          <p:spPr>
            <a:xfrm>
              <a:off x="908050" y="510658"/>
              <a:ext cx="9899650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sz="1700" spc="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anrope" panose="00000506000000000000" pitchFamily="2" charset="-52"/>
                  <a:cs typeface="NT Somic"/>
                </a:rPr>
                <a:t>M&amp;A </a:t>
              </a:r>
              <a:r>
                <a:rPr lang="ru-RU" sz="1700" spc="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anrope" panose="00000506000000000000" pitchFamily="2" charset="-52"/>
                  <a:cs typeface="NT Somic"/>
                </a:rPr>
                <a:t>В ДЕВЕЛОПМЕНТЕ-2026: АДАПТАЦИЯ К ИЗМЕНЕНИЯМ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Manrope" panose="00000506000000000000" pitchFamily="2" charset="-52"/>
                <a:cs typeface="NT Somic"/>
              </a:endParaRPr>
            </a:p>
          </p:txBody>
        </p:sp>
        <p:sp>
          <p:nvSpPr>
            <p:cNvPr id="45" name="object 13">
              <a:extLst>
                <a:ext uri="{FF2B5EF4-FFF2-40B4-BE49-F238E27FC236}">
                  <a16:creationId xmlns:a16="http://schemas.microsoft.com/office/drawing/2014/main" id="{237BC698-60FE-C03E-970E-45E4A2D3EE76}"/>
                </a:ext>
              </a:extLst>
            </p:cNvPr>
            <p:cNvSpPr txBox="1"/>
            <p:nvPr/>
          </p:nvSpPr>
          <p:spPr>
            <a:xfrm>
              <a:off x="908050" y="794064"/>
              <a:ext cx="2413635" cy="2667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endParaRPr sz="1650" dirty="0">
                <a:solidFill>
                  <a:srgbClr val="58322A"/>
                </a:solidFill>
                <a:latin typeface="Manrope" panose="00000506000000000000" pitchFamily="2" charset="-52"/>
                <a:cs typeface="NT Somic"/>
              </a:endParaRPr>
            </a:p>
          </p:txBody>
        </p:sp>
      </p:grp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F37ACEF1-1D6D-2493-B025-A177B405EB6D}"/>
              </a:ext>
            </a:extLst>
          </p:cNvPr>
          <p:cNvCxnSpPr>
            <a:cxnSpLocks/>
          </p:cNvCxnSpPr>
          <p:nvPr/>
        </p:nvCxnSpPr>
        <p:spPr>
          <a:xfrm>
            <a:off x="2437944" y="10531475"/>
            <a:ext cx="16453306" cy="0"/>
          </a:xfrm>
          <a:prstGeom prst="line">
            <a:avLst/>
          </a:prstGeom>
          <a:ln>
            <a:solidFill>
              <a:srgbClr val="7D6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705D3E6-3C7B-A850-3481-FAE74B601674}"/>
              </a:ext>
            </a:extLst>
          </p:cNvPr>
          <p:cNvSpPr/>
          <p:nvPr/>
        </p:nvSpPr>
        <p:spPr>
          <a:xfrm>
            <a:off x="540800" y="10154598"/>
            <a:ext cx="1795543" cy="71569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BD73FE-DC86-4889-B58F-E92914A6D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89" y="9989358"/>
            <a:ext cx="1013393" cy="9056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810E6D-46E8-EF6F-8EB6-0AE3D3D1D2B2}"/>
              </a:ext>
            </a:extLst>
          </p:cNvPr>
          <p:cNvSpPr txBox="1"/>
          <p:nvPr/>
        </p:nvSpPr>
        <p:spPr>
          <a:xfrm>
            <a:off x="2736850" y="4482914"/>
            <a:ext cx="1501139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500" b="1" kern="0" dirty="0">
                <a:latin typeface="Manrope" panose="00000506000000000000" pitchFamily="2" charset="-52"/>
              </a:rPr>
              <a:t>ФОРМАТЫ СДЕЛОК </a:t>
            </a:r>
            <a:r>
              <a:rPr lang="en-US" sz="5500" b="1" kern="0" dirty="0">
                <a:latin typeface="Manrope" panose="00000506000000000000" pitchFamily="2" charset="-52"/>
              </a:rPr>
              <a:t>M&amp;A</a:t>
            </a:r>
            <a:r>
              <a:rPr lang="ru-RU" sz="5500" b="1" kern="0" dirty="0">
                <a:latin typeface="Manrope" panose="00000506000000000000" pitchFamily="2" charset="-52"/>
              </a:rPr>
              <a:t>-2026</a:t>
            </a:r>
            <a:r>
              <a:rPr lang="en-US" sz="5500" b="1" kern="0" dirty="0">
                <a:latin typeface="Manrope" panose="00000506000000000000" pitchFamily="2" charset="-52"/>
              </a:rPr>
              <a:t> </a:t>
            </a:r>
            <a:r>
              <a:rPr lang="ru-RU" sz="5500" b="1" kern="0" dirty="0">
                <a:latin typeface="Manrope" panose="00000506000000000000" pitchFamily="2" charset="-52"/>
              </a:rPr>
              <a:t>ДЕВЕЛОПЕРСКИХ ПРОЕКТОВ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53DA793-75CB-8168-756D-ECD96DCBE0EE}"/>
              </a:ext>
            </a:extLst>
          </p:cNvPr>
          <p:cNvSpPr/>
          <p:nvPr/>
        </p:nvSpPr>
        <p:spPr>
          <a:xfrm>
            <a:off x="10422661" y="948418"/>
            <a:ext cx="5202312" cy="11291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T Livret Display" panose="02030003080000020303" pitchFamily="18" charset="0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3645BDB7-2374-DD3D-2BAD-502E407855B3}"/>
              </a:ext>
            </a:extLst>
          </p:cNvPr>
          <p:cNvSpPr txBox="1">
            <a:spLocks/>
          </p:cNvSpPr>
          <p:nvPr/>
        </p:nvSpPr>
        <p:spPr>
          <a:xfrm>
            <a:off x="10664597" y="1105662"/>
            <a:ext cx="4702750" cy="8861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NT Somic"/>
                <a:ea typeface="+mj-ea"/>
                <a:cs typeface="NT Somic"/>
              </a:defRPr>
            </a:lvl1pPr>
          </a:lstStyle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800" b="1" kern="0" spc="235" dirty="0">
                <a:latin typeface="Manrope" panose="00000506000000000000" pitchFamily="2" charset="-52"/>
                <a:ea typeface="Grandis" panose="02000503000000000000" pitchFamily="2" charset="0"/>
              </a:rPr>
              <a:t>СОГЛАСОВАНИЕ </a:t>
            </a:r>
          </a:p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800" b="1" kern="0" spc="235" dirty="0">
                <a:latin typeface="Manrope" panose="00000506000000000000" pitchFamily="2" charset="-52"/>
                <a:ea typeface="Grandis" panose="02000503000000000000" pitchFamily="2" charset="0"/>
              </a:rPr>
              <a:t>ТЭП</a:t>
            </a:r>
            <a:endParaRPr lang="ru-RU" sz="2800" b="1" kern="0" dirty="0">
              <a:latin typeface="Manrope" panose="00000506000000000000" pitchFamily="2" charset="-52"/>
              <a:ea typeface="Grandis" panose="02000503000000000000" pitchFamily="2" charset="0"/>
            </a:endParaRP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0643D33D-54AF-31FA-0627-EBC4F2E81BE9}"/>
              </a:ext>
            </a:extLst>
          </p:cNvPr>
          <p:cNvSpPr txBox="1"/>
          <p:nvPr/>
        </p:nvSpPr>
        <p:spPr>
          <a:xfrm>
            <a:off x="9366250" y="2263080"/>
            <a:ext cx="9214334" cy="1358064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>
            <a:defPPr>
              <a:defRPr lang="ru-RU"/>
            </a:defPPr>
            <a:lvl1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  <a:defRPr sz="2500" spc="15">
                <a:latin typeface="Manrope" panose="00000506000000000000" pitchFamily="2" charset="-52"/>
                <a:cs typeface="NT Somic"/>
              </a:defRPr>
            </a:lvl1pPr>
          </a:lstStyle>
          <a:p>
            <a:r>
              <a:rPr lang="ru-RU" dirty="0"/>
              <a:t>баланс расчетного метода и творческого подхода</a:t>
            </a:r>
            <a:r>
              <a:rPr lang="en-US" dirty="0"/>
              <a:t>,</a:t>
            </a:r>
            <a:endParaRPr dirty="0"/>
          </a:p>
          <a:p>
            <a:r>
              <a:rPr lang="ru-RU" dirty="0"/>
              <a:t>утверждение ВП-модели и изменение ПЗЗ как минимизация риска</a:t>
            </a: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7FAF6C-4E39-8D6B-2070-37798AE3A4CC}"/>
              </a:ext>
            </a:extLst>
          </p:cNvPr>
          <p:cNvSpPr txBox="1"/>
          <p:nvPr/>
        </p:nvSpPr>
        <p:spPr>
          <a:xfrm>
            <a:off x="1105611" y="1354849"/>
            <a:ext cx="709910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500" b="1" kern="0" dirty="0">
                <a:latin typeface="Manrope" panose="00000506000000000000" pitchFamily="2" charset="-52"/>
              </a:rPr>
              <a:t>КЛЮЧЕВЫЕ ТЕНДЕНЦИИ-2026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CD5EEA7-27C5-BF58-3AC3-317476422AF6}"/>
              </a:ext>
            </a:extLst>
          </p:cNvPr>
          <p:cNvCxnSpPr>
            <a:cxnSpLocks/>
          </p:cNvCxnSpPr>
          <p:nvPr/>
        </p:nvCxnSpPr>
        <p:spPr>
          <a:xfrm>
            <a:off x="3032299" y="3978275"/>
            <a:ext cx="16453306" cy="0"/>
          </a:xfrm>
          <a:prstGeom prst="line">
            <a:avLst/>
          </a:prstGeom>
          <a:ln>
            <a:solidFill>
              <a:srgbClr val="7D6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97C2A35E-735A-A657-C7B2-45EF7E090013}"/>
              </a:ext>
            </a:extLst>
          </p:cNvPr>
          <p:cNvGrpSpPr/>
          <p:nvPr/>
        </p:nvGrpSpPr>
        <p:grpSpPr>
          <a:xfrm>
            <a:off x="3646332" y="6486319"/>
            <a:ext cx="13243620" cy="238743"/>
            <a:chOff x="3424066" y="3693336"/>
            <a:chExt cx="13243620" cy="238743"/>
          </a:xfrm>
        </p:grpSpPr>
        <p:cxnSp>
          <p:nvCxnSpPr>
            <p:cNvPr id="26" name="Соединитель: уступ 25">
              <a:extLst>
                <a:ext uri="{FF2B5EF4-FFF2-40B4-BE49-F238E27FC236}">
                  <a16:creationId xmlns:a16="http://schemas.microsoft.com/office/drawing/2014/main" id="{9A4B7E93-5F3D-21A4-B8BF-0D88BCC6723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045875" y="-2696081"/>
              <a:ext cx="1" cy="13243620"/>
            </a:xfrm>
            <a:prstGeom prst="bentConnector3">
              <a:avLst>
                <a:gd name="adj1" fmla="val -22860000000"/>
              </a:avLst>
            </a:prstGeom>
            <a:ln>
              <a:solidFill>
                <a:srgbClr val="9A5648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BBCE0FDD-32B5-C0B8-755E-840042067F1B}"/>
                </a:ext>
              </a:extLst>
            </p:cNvPr>
            <p:cNvCxnSpPr>
              <a:cxnSpLocks/>
            </p:cNvCxnSpPr>
            <p:nvPr/>
          </p:nvCxnSpPr>
          <p:spPr>
            <a:xfrm>
              <a:off x="10052050" y="3693336"/>
              <a:ext cx="0" cy="238743"/>
            </a:xfrm>
            <a:prstGeom prst="line">
              <a:avLst/>
            </a:prstGeom>
            <a:ln>
              <a:solidFill>
                <a:srgbClr val="9A5648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0110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F0B7A-9634-0579-A090-514FF329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0C2473E-0BAD-ACD4-A3EA-BEEF6ADB326F}"/>
              </a:ext>
            </a:extLst>
          </p:cNvPr>
          <p:cNvSpPr/>
          <p:nvPr/>
        </p:nvSpPr>
        <p:spPr>
          <a:xfrm>
            <a:off x="14481074" y="6716369"/>
            <a:ext cx="4470784" cy="1047874"/>
          </a:xfrm>
          <a:prstGeom prst="rect">
            <a:avLst/>
          </a:prstGeom>
          <a:solidFill>
            <a:srgbClr val="FAE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TT Livret Display" panose="02030003080000020303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2A7956C-9EE9-8F3D-2663-EC03286B6DB5}"/>
              </a:ext>
            </a:extLst>
          </p:cNvPr>
          <p:cNvSpPr/>
          <p:nvPr/>
        </p:nvSpPr>
        <p:spPr>
          <a:xfrm>
            <a:off x="8032750" y="6724311"/>
            <a:ext cx="4470784" cy="1047875"/>
          </a:xfrm>
          <a:prstGeom prst="rect">
            <a:avLst/>
          </a:prstGeom>
          <a:solidFill>
            <a:srgbClr val="FAE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T Livret Display" panose="02030003080000020303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9A72D23-EF89-5804-E099-181693593D03}"/>
              </a:ext>
            </a:extLst>
          </p:cNvPr>
          <p:cNvSpPr/>
          <p:nvPr/>
        </p:nvSpPr>
        <p:spPr>
          <a:xfrm>
            <a:off x="1520894" y="6716368"/>
            <a:ext cx="4470781" cy="1047875"/>
          </a:xfrm>
          <a:prstGeom prst="rect">
            <a:avLst/>
          </a:prstGeom>
          <a:solidFill>
            <a:srgbClr val="FAE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T Livret Display" panose="02030003080000020303" pitchFamily="18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897D2FD-8275-1AF9-C020-646921D425C9}"/>
              </a:ext>
            </a:extLst>
          </p:cNvPr>
          <p:cNvSpPr txBox="1"/>
          <p:nvPr/>
        </p:nvSpPr>
        <p:spPr>
          <a:xfrm>
            <a:off x="19165565" y="10379075"/>
            <a:ext cx="32004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65" dirty="0">
                <a:latin typeface="Manrope" panose="00000506000000000000" pitchFamily="2" charset="-52"/>
                <a:cs typeface="NT Somic"/>
              </a:rPr>
              <a:t>0</a:t>
            </a:r>
            <a:r>
              <a:rPr lang="ru-RU" sz="1600" spc="165" dirty="0">
                <a:latin typeface="Manrope" panose="00000506000000000000" pitchFamily="2" charset="-52"/>
                <a:cs typeface="NT Somic"/>
              </a:rPr>
              <a:t>2</a:t>
            </a:r>
            <a:endParaRPr sz="1600" dirty="0">
              <a:latin typeface="Manrope" panose="00000506000000000000" pitchFamily="2" charset="-52"/>
              <a:cs typeface="NT Somic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F19293A-5265-BC87-6F99-A5656BDBA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0218" y="6796403"/>
            <a:ext cx="3488693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447800" algn="l"/>
              </a:tabLst>
            </a:pPr>
            <a: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ЛЬГОТА</a:t>
            </a:r>
            <a:b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</a:br>
            <a: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МПТ</a:t>
            </a:r>
            <a:endParaRPr sz="2800" b="1" dirty="0">
              <a:latin typeface="Manrope" panose="00000506000000000000" pitchFamily="2" charset="-52"/>
              <a:ea typeface="Grandis" panose="02000503000000000000" pitchFamily="2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2563100-E23B-9256-4C9F-3DE348ADBCFC}"/>
              </a:ext>
            </a:extLst>
          </p:cNvPr>
          <p:cNvSpPr txBox="1"/>
          <p:nvPr/>
        </p:nvSpPr>
        <p:spPr>
          <a:xfrm>
            <a:off x="1520894" y="8064315"/>
            <a:ext cx="5292656" cy="174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>
            <a:defPPr>
              <a:defRPr lang="ru-RU"/>
            </a:defPPr>
            <a:lvl1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  <a:defRPr sz="2500" spc="15">
                <a:latin typeface="Manrope" panose="00000506000000000000" pitchFamily="2" charset="-52"/>
                <a:cs typeface="NT Somic"/>
              </a:defRPr>
            </a:lvl1pPr>
          </a:lstStyle>
          <a:p>
            <a:pPr marR="1156970">
              <a:spcBef>
                <a:spcPts val="90"/>
              </a:spcBef>
            </a:pPr>
            <a:r>
              <a:rPr lang="ru-RU" dirty="0"/>
              <a:t>владение от 51% УК застройщиков одним юрлицом,</a:t>
            </a:r>
          </a:p>
          <a:p>
            <a:pPr marR="5080">
              <a:spcBef>
                <a:spcPts val="665"/>
              </a:spcBef>
            </a:pPr>
            <a:r>
              <a:rPr lang="ru-RU" dirty="0"/>
              <a:t>отсрочка платы за смену ВРИ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4E7A84C-5079-5B46-F724-99ECB1421859}"/>
              </a:ext>
            </a:extLst>
          </p:cNvPr>
          <p:cNvSpPr txBox="1"/>
          <p:nvPr/>
        </p:nvSpPr>
        <p:spPr>
          <a:xfrm>
            <a:off x="7842250" y="8025842"/>
            <a:ext cx="4677620" cy="1435008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статья 71 </a:t>
            </a:r>
            <a:r>
              <a:rPr lang="ru-RU" sz="2500" spc="15" dirty="0" err="1">
                <a:latin typeface="Manrope" panose="00000506000000000000" pitchFamily="2" charset="-52"/>
                <a:cs typeface="NT Somic"/>
              </a:rPr>
              <a:t>ГрК</a:t>
            </a:r>
            <a:r>
              <a:rPr lang="ru-RU" sz="2500" spc="15" dirty="0">
                <a:latin typeface="Manrope" panose="00000506000000000000" pitchFamily="2" charset="-52"/>
                <a:cs typeface="NT Somic"/>
              </a:rPr>
              <a:t> РФ,</a:t>
            </a:r>
            <a:endParaRPr lang="ru-RU" sz="2500" dirty="0">
              <a:latin typeface="Manrope" panose="00000506000000000000" pitchFamily="2" charset="-52"/>
              <a:cs typeface="NT Somic"/>
            </a:endParaRP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госучастие более 50% УК,</a:t>
            </a:r>
          </a:p>
          <a:p>
            <a:pPr marL="354965" indent="-3429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проект без торгов</a:t>
            </a:r>
            <a:endParaRPr lang="ru-RU" sz="2500" dirty="0">
              <a:latin typeface="Manrope" panose="00000506000000000000" pitchFamily="2" charset="-52"/>
              <a:cs typeface="NT Somic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AC7CDD3-9F6F-2B82-64A9-5838E98D14D2}"/>
              </a:ext>
            </a:extLst>
          </p:cNvPr>
          <p:cNvSpPr txBox="1"/>
          <p:nvPr/>
        </p:nvSpPr>
        <p:spPr>
          <a:xfrm>
            <a:off x="14356506" y="8064315"/>
            <a:ext cx="4677620" cy="1630318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4965" marR="5080" indent="-342900">
              <a:lnSpc>
                <a:spcPct val="101499"/>
              </a:lnSpc>
              <a:spcBef>
                <a:spcPts val="665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</a:pPr>
            <a:r>
              <a:rPr lang="ru-RU" sz="2500" spc="15" dirty="0">
                <a:latin typeface="Manrope" panose="00000506000000000000" pitchFamily="2" charset="-52"/>
                <a:cs typeface="NT Somic"/>
              </a:rPr>
              <a:t>привлечение оператором КРТ или исполнителем КРТ, заключившим договор на торгах</a:t>
            </a:r>
            <a:endParaRPr lang="ru-RU" sz="2500" dirty="0">
              <a:latin typeface="Manrope" panose="00000506000000000000" pitchFamily="2" charset="-52"/>
              <a:cs typeface="NT Somic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21CC4D33-B8D3-0CEB-E054-4164B247BC7C}"/>
              </a:ext>
            </a:extLst>
          </p:cNvPr>
          <p:cNvSpPr txBox="1"/>
          <p:nvPr/>
        </p:nvSpPr>
        <p:spPr>
          <a:xfrm>
            <a:off x="8377583" y="6829745"/>
            <a:ext cx="3953085" cy="8399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ОПЕРАТОР</a:t>
            </a:r>
          </a:p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КРТ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DBBAF53-55D6-2D4F-DA7C-FFA92D479E97}"/>
              </a:ext>
            </a:extLst>
          </p:cNvPr>
          <p:cNvSpPr txBox="1"/>
          <p:nvPr/>
        </p:nvSpPr>
        <p:spPr>
          <a:xfrm>
            <a:off x="14815182" y="6842218"/>
            <a:ext cx="3663948" cy="8399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УЧАСТИЕ </a:t>
            </a:r>
          </a:p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447800" algn="l"/>
              </a:tabLst>
            </a:pPr>
            <a:r>
              <a:rPr lang="ru-RU" sz="265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В КРТ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4AC7B287-09DD-D391-162D-97678823E899}"/>
              </a:ext>
            </a:extLst>
          </p:cNvPr>
          <p:cNvGrpSpPr/>
          <p:nvPr/>
        </p:nvGrpSpPr>
        <p:grpSpPr>
          <a:xfrm>
            <a:off x="908050" y="510658"/>
            <a:ext cx="14020800" cy="550146"/>
            <a:chOff x="908050" y="510658"/>
            <a:chExt cx="9899650" cy="550146"/>
          </a:xfrm>
        </p:grpSpPr>
        <p:sp>
          <p:nvSpPr>
            <p:cNvPr id="2" name="object 2">
              <a:extLst>
                <a:ext uri="{FF2B5EF4-FFF2-40B4-BE49-F238E27FC236}">
                  <a16:creationId xmlns:a16="http://schemas.microsoft.com/office/drawing/2014/main" id="{BB2C1C48-6A35-2482-C004-94E2E66C8BBF}"/>
                </a:ext>
              </a:extLst>
            </p:cNvPr>
            <p:cNvSpPr txBox="1"/>
            <p:nvPr/>
          </p:nvSpPr>
          <p:spPr>
            <a:xfrm>
              <a:off x="908050" y="510658"/>
              <a:ext cx="9899650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sz="1700" spc="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anrope" panose="00000506000000000000" pitchFamily="2" charset="-52"/>
                  <a:cs typeface="NT Somic"/>
                </a:rPr>
                <a:t>M&amp;A </a:t>
              </a:r>
              <a:r>
                <a:rPr lang="ru-RU" sz="1700" spc="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anrope" panose="00000506000000000000" pitchFamily="2" charset="-52"/>
                  <a:cs typeface="NT Somic"/>
                </a:rPr>
                <a:t>В ДЕВЕЛОПМЕНТЕ-2026: АДАПТАЦИЯ К ИЗМЕНЕНИЯМ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Manrope" panose="00000506000000000000" pitchFamily="2" charset="-52"/>
                <a:cs typeface="NT Somic"/>
              </a:endParaRPr>
            </a:p>
          </p:txBody>
        </p:sp>
        <p:sp>
          <p:nvSpPr>
            <p:cNvPr id="45" name="object 13">
              <a:extLst>
                <a:ext uri="{FF2B5EF4-FFF2-40B4-BE49-F238E27FC236}">
                  <a16:creationId xmlns:a16="http://schemas.microsoft.com/office/drawing/2014/main" id="{09E212B0-EDD4-6204-37FD-DDD3F64EDEA8}"/>
                </a:ext>
              </a:extLst>
            </p:cNvPr>
            <p:cNvSpPr txBox="1"/>
            <p:nvPr/>
          </p:nvSpPr>
          <p:spPr>
            <a:xfrm>
              <a:off x="908050" y="794064"/>
              <a:ext cx="2413635" cy="2667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endParaRPr sz="1650" dirty="0">
                <a:solidFill>
                  <a:srgbClr val="58322A"/>
                </a:solidFill>
                <a:latin typeface="Manrope" panose="00000506000000000000" pitchFamily="2" charset="-52"/>
                <a:cs typeface="NT Somic"/>
              </a:endParaRPr>
            </a:p>
          </p:txBody>
        </p:sp>
      </p:grp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0239F15C-1F04-7685-BBA5-761C53D075C7}"/>
              </a:ext>
            </a:extLst>
          </p:cNvPr>
          <p:cNvCxnSpPr>
            <a:cxnSpLocks/>
          </p:cNvCxnSpPr>
          <p:nvPr/>
        </p:nvCxnSpPr>
        <p:spPr>
          <a:xfrm>
            <a:off x="2437944" y="10531475"/>
            <a:ext cx="16453306" cy="0"/>
          </a:xfrm>
          <a:prstGeom prst="line">
            <a:avLst/>
          </a:prstGeom>
          <a:ln>
            <a:solidFill>
              <a:srgbClr val="7D6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79734CF-3261-09E4-CFE7-9B601F320407}"/>
              </a:ext>
            </a:extLst>
          </p:cNvPr>
          <p:cNvSpPr/>
          <p:nvPr/>
        </p:nvSpPr>
        <p:spPr>
          <a:xfrm>
            <a:off x="540800" y="10154598"/>
            <a:ext cx="1795543" cy="71569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90CF87-B5AD-D568-115A-5F23FAEFC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89" y="9989358"/>
            <a:ext cx="1013393" cy="9056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20E3BE-3361-86BB-DF91-695D6EE02EA5}"/>
              </a:ext>
            </a:extLst>
          </p:cNvPr>
          <p:cNvSpPr txBox="1"/>
          <p:nvPr/>
        </p:nvSpPr>
        <p:spPr>
          <a:xfrm>
            <a:off x="2736850" y="4482914"/>
            <a:ext cx="1501139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500" b="1" kern="0" dirty="0">
                <a:latin typeface="Manrope" panose="00000506000000000000" pitchFamily="2" charset="-52"/>
              </a:rPr>
              <a:t>МОДЕЛИ СОВМЕСТНЫХ ПРЕДПРИЯТИЙ </a:t>
            </a:r>
          </a:p>
          <a:p>
            <a:pPr algn="ctr"/>
            <a:r>
              <a:rPr lang="ru-RU" sz="5500" b="1" kern="0" dirty="0">
                <a:latin typeface="Manrope" panose="00000506000000000000" pitchFamily="2" charset="-52"/>
              </a:rPr>
              <a:t>В ДЕВЕЛОПМЕНТЕ-2026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35C33A-3D4B-3F56-DCCC-B5AB613C9202}"/>
              </a:ext>
            </a:extLst>
          </p:cNvPr>
          <p:cNvSpPr/>
          <p:nvPr/>
        </p:nvSpPr>
        <p:spPr>
          <a:xfrm>
            <a:off x="10422661" y="948418"/>
            <a:ext cx="5202312" cy="11291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T Livret Display" panose="02030003080000020303" pitchFamily="18" charset="0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CDC24318-EEAF-AAB8-0A21-E230B0C46379}"/>
              </a:ext>
            </a:extLst>
          </p:cNvPr>
          <p:cNvSpPr txBox="1">
            <a:spLocks/>
          </p:cNvSpPr>
          <p:nvPr/>
        </p:nvSpPr>
        <p:spPr>
          <a:xfrm>
            <a:off x="10664597" y="1105662"/>
            <a:ext cx="4702750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NT Somic"/>
                <a:ea typeface="+mj-ea"/>
                <a:cs typeface="NT Somic"/>
              </a:defRPr>
            </a:lvl1pPr>
          </a:lstStyle>
          <a:p>
            <a:pPr marL="12700" algn="ctr">
              <a:spcBef>
                <a:spcPts val="90"/>
              </a:spcBef>
              <a:tabLst>
                <a:tab pos="1447800" algn="l"/>
              </a:tabLst>
            </a:pPr>
            <a:r>
              <a:rPr lang="ru-RU" sz="2800" b="1" spc="235" dirty="0">
                <a:latin typeface="Manrope" panose="00000506000000000000" pitchFamily="2" charset="-52"/>
                <a:ea typeface="Grandis" panose="02000503000000000000" pitchFamily="2" charset="0"/>
              </a:rPr>
              <a:t>ОТРАСЛЕВАНИЯ КОНСОЛИДАЦИЯ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9D6ADC1B-7C88-9B44-8DDF-0071CB1E6C4A}"/>
              </a:ext>
            </a:extLst>
          </p:cNvPr>
          <p:cNvSpPr txBox="1"/>
          <p:nvPr/>
        </p:nvSpPr>
        <p:spPr>
          <a:xfrm>
            <a:off x="10198494" y="2271272"/>
            <a:ext cx="9214334" cy="96051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>
            <a:defPPr>
              <a:defRPr lang="ru-RU"/>
            </a:defPPr>
            <a:lvl1pPr marL="354965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  <a:tabLst>
                <a:tab pos="389255" algn="l"/>
                <a:tab pos="389890" algn="l"/>
              </a:tabLst>
              <a:defRPr sz="2500" spc="15">
                <a:latin typeface="Manrope" panose="00000506000000000000" pitchFamily="2" charset="-52"/>
                <a:cs typeface="NT Somic"/>
              </a:defRPr>
            </a:lvl1pPr>
          </a:lstStyle>
          <a:p>
            <a:r>
              <a:rPr lang="ru-RU" dirty="0"/>
              <a:t>приобретение части, а не полный выкуп,</a:t>
            </a:r>
          </a:p>
          <a:p>
            <a:pPr>
              <a:spcBef>
                <a:spcPts val="695"/>
              </a:spcBef>
            </a:pPr>
            <a:r>
              <a:rPr lang="ru-RU" dirty="0"/>
              <a:t>внутрирыночные сделки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A14ECA-2585-1F54-C733-EAF78A8A9F55}"/>
              </a:ext>
            </a:extLst>
          </p:cNvPr>
          <p:cNvSpPr txBox="1"/>
          <p:nvPr/>
        </p:nvSpPr>
        <p:spPr>
          <a:xfrm>
            <a:off x="1105611" y="1354849"/>
            <a:ext cx="709910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500" b="1" kern="0" dirty="0">
                <a:latin typeface="Manrope" panose="00000506000000000000" pitchFamily="2" charset="-52"/>
              </a:rPr>
              <a:t>КЛЮЧЕВЫЕ ТЕНДЕНЦИИ-2026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3F27B44-C7E2-D1EE-9486-B96F3BCAFE12}"/>
              </a:ext>
            </a:extLst>
          </p:cNvPr>
          <p:cNvCxnSpPr>
            <a:cxnSpLocks/>
          </p:cNvCxnSpPr>
          <p:nvPr/>
        </p:nvCxnSpPr>
        <p:spPr>
          <a:xfrm>
            <a:off x="3032299" y="3978275"/>
            <a:ext cx="16453306" cy="0"/>
          </a:xfrm>
          <a:prstGeom prst="line">
            <a:avLst/>
          </a:prstGeom>
          <a:ln>
            <a:solidFill>
              <a:srgbClr val="7D6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B25F8D2-E706-F557-72E2-EEBF16194175}"/>
              </a:ext>
            </a:extLst>
          </p:cNvPr>
          <p:cNvGrpSpPr/>
          <p:nvPr/>
        </p:nvGrpSpPr>
        <p:grpSpPr>
          <a:xfrm>
            <a:off x="3559250" y="6487671"/>
            <a:ext cx="13243620" cy="238743"/>
            <a:chOff x="3424066" y="3693336"/>
            <a:chExt cx="13243620" cy="238743"/>
          </a:xfrm>
        </p:grpSpPr>
        <p:cxnSp>
          <p:nvCxnSpPr>
            <p:cNvPr id="25" name="Соединитель: уступ 24">
              <a:extLst>
                <a:ext uri="{FF2B5EF4-FFF2-40B4-BE49-F238E27FC236}">
                  <a16:creationId xmlns:a16="http://schemas.microsoft.com/office/drawing/2014/main" id="{DB19E948-D959-D58B-C990-BAB069DE1CD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045875" y="-2696081"/>
              <a:ext cx="1" cy="13243620"/>
            </a:xfrm>
            <a:prstGeom prst="bentConnector3">
              <a:avLst>
                <a:gd name="adj1" fmla="val -22860000000"/>
              </a:avLst>
            </a:prstGeom>
            <a:ln>
              <a:solidFill>
                <a:srgbClr val="9A5648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EE410430-8624-CA56-38FA-3E37A709CABA}"/>
                </a:ext>
              </a:extLst>
            </p:cNvPr>
            <p:cNvCxnSpPr>
              <a:cxnSpLocks/>
            </p:cNvCxnSpPr>
            <p:nvPr/>
          </p:nvCxnSpPr>
          <p:spPr>
            <a:xfrm>
              <a:off x="10052050" y="3693336"/>
              <a:ext cx="0" cy="238743"/>
            </a:xfrm>
            <a:prstGeom prst="line">
              <a:avLst/>
            </a:prstGeom>
            <a:ln>
              <a:solidFill>
                <a:srgbClr val="9A5648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888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3005</TotalTime>
  <Words>209</Words>
  <Application>Microsoft Office PowerPoint</Application>
  <PresentationFormat>Произвольный</PresentationFormat>
  <Paragraphs>45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Manrope</vt:lpstr>
      <vt:lpstr>NT Somic</vt:lpstr>
      <vt:lpstr>TT Livret Display</vt:lpstr>
      <vt:lpstr>Office Theme</vt:lpstr>
      <vt:lpstr>ВЛАДА ЧАГИНСКАЯ  кандидат юридических наук, член Экспертного совета Право-300,  директор по правовому сопровождению инвестиционной деятельности</vt:lpstr>
      <vt:lpstr>ПРИОБРЕТЕНИЕ «КАК ЕСТЬ»</vt:lpstr>
      <vt:lpstr>ЛЬГОТА МПТ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ВЧ</dc:creator>
  <cp:lastModifiedBy>Sukhorukov, Yury</cp:lastModifiedBy>
  <cp:revision>257</cp:revision>
  <cp:lastPrinted>2026-09-10T08:40:25Z</cp:lastPrinted>
  <dcterms:created xsi:type="dcterms:W3CDTF">2026-04-07T13:52:26Z</dcterms:created>
  <dcterms:modified xsi:type="dcterms:W3CDTF">2026-09-15T11:07:54Z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2026-04-07T00:00:00Z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2026-04-07T00:00:00Z</vt:filetime>
  </property>
</Properties>
</file>