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5214"/>
    <p:restoredTop sz="94658"/>
  </p:normalViewPr>
  <p:slideViewPr>
    <p:cSldViewPr snapToGrid="0" snapToObjects="1">
      <p:cViewPr varScale="1">
        <p:scale>
          <a:sx n="57" d="100"/>
          <a:sy n="57" d="100"/>
        </p:scale>
        <p:origin x="200" y="1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BA7925DB-BEE4-467A-B1E0-3F8ACB42FE3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FA253737-4DA5-456F-93C8-BAA82179ECA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4008" cy="6858000"/>
          </a:xfrm>
          <a:prstGeom prst="rect">
            <a:avLst/>
          </a:prstGeom>
          <a:solidFill>
            <a:srgbClr val="007832"/>
          </a:solidFill>
          <a:ln w="12668">
            <a:solidFill>
              <a:srgbClr val="007832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7D49C93F-07A3-4E13-8487-F674A70154C0}"/>
              </a:ext>
            </a:extLst>
          </p:cNvPr>
          <p:cNvSpPr>
            <a:spLocks noGrp="1"/>
          </p:cNvSpPr>
          <p:nvPr/>
        </p:nvSpPr>
        <p:spPr>
          <a:xfrm>
            <a:off x="7772400" y="530352"/>
            <a:ext cx="3429000" cy="19202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</a:pPr>
            <a:r>
              <a:rPr sz="9600" b="1" dirty="0">
                <a:solidFill>
                  <a:srgbClr val="E9EDF2"/>
                </a:solidFill>
                <a:latin typeface="Aptos Display"/>
                <a:ea typeface="Aptos Display"/>
                <a:cs typeface="Aptos Display"/>
              </a:rPr>
              <a:t>1 ₽</a:t>
            </a:r>
            <a:endParaRPr sz="96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DDAF6BA7-FBD1-4F5E-8109-58FA878ED354}"/>
              </a:ext>
            </a:extLst>
          </p:cNvPr>
          <p:cNvSpPr>
            <a:spLocks noGrp="1"/>
          </p:cNvSpPr>
          <p:nvPr/>
        </p:nvSpPr>
        <p:spPr>
          <a:xfrm>
            <a:off x="594360" y="1115568"/>
            <a:ext cx="6355080" cy="1298448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95273"/>
          </a:bodyPr>
          <a:lstStyle/>
          <a:p>
            <a:pPr marL="0" indent="0">
              <a:buNone/>
            </a:pPr>
            <a:r>
              <a:rPr sz="40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Коррупционный рубль:</a:t>
            </a:r>
            <a:endParaRPr sz="4000" dirty="0"/>
          </a:p>
          <a:p>
            <a:pPr marL="0" indent="0">
              <a:buNone/>
            </a:pPr>
            <a:r>
              <a:rPr sz="40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весь бизнес государству?</a:t>
            </a:r>
            <a:endParaRPr sz="4000" dirty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F9AE3E26-BA85-441B-817C-788A6D48912E}"/>
              </a:ext>
            </a:extLst>
          </p:cNvPr>
          <p:cNvSpPr>
            <a:spLocks noGrp="1"/>
          </p:cNvSpPr>
          <p:nvPr/>
        </p:nvSpPr>
        <p:spPr>
          <a:xfrm>
            <a:off x="594360" y="2633472"/>
            <a:ext cx="1828800" cy="0"/>
          </a:xfrm>
          <a:prstGeom prst="line">
            <a:avLst/>
          </a:prstGeom>
          <a:noFill/>
          <a:ln w="31718">
            <a:solidFill>
              <a:srgbClr val="007832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D967B70A-5A94-4E32-9DA9-61B72798E5E4}"/>
              </a:ext>
            </a:extLst>
          </p:cNvPr>
          <p:cNvSpPr>
            <a:spLocks noGrp="1"/>
          </p:cNvSpPr>
          <p:nvPr/>
        </p:nvSpPr>
        <p:spPr>
          <a:xfrm>
            <a:off x="594360" y="2871216"/>
            <a:ext cx="7315200" cy="38404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2300" b="1" dirty="0">
                <a:solidFill>
                  <a:srgbClr val="111827"/>
                </a:solidFill>
                <a:latin typeface="Aptos Display"/>
                <a:ea typeface="Aptos Display"/>
                <a:cs typeface="Aptos Display"/>
              </a:rPr>
              <a:t>Где заканчивается производное имущество?</a:t>
            </a:r>
            <a:endParaRPr sz="23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2C84BE76-BBB6-46AF-B056-559C2610F786}"/>
              </a:ext>
            </a:extLst>
          </p:cNvPr>
          <p:cNvSpPr>
            <a:spLocks noGrp="1"/>
          </p:cNvSpPr>
          <p:nvPr/>
        </p:nvSpPr>
        <p:spPr>
          <a:xfrm>
            <a:off x="594360" y="3419856"/>
            <a:ext cx="8046720" cy="50292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500" dirty="0">
                <a:solidFill>
                  <a:srgbClr val="6B7280"/>
                </a:solidFill>
                <a:latin typeface="Aptos"/>
                <a:ea typeface="Aptos"/>
                <a:cs typeface="Aptos"/>
              </a:rPr>
              <a:t>КС № 49‑П и Обзор ВС № 14/2026: tracing, смешанный капитал и пределы изъятия</a:t>
            </a:r>
            <a:endParaRPr sz="15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EEB786B8-9D07-4D93-9455-4ECCF5764353}"/>
              </a:ext>
            </a:extLst>
          </p:cNvPr>
          <p:cNvSpPr>
            <a:spLocks noGrp="1"/>
          </p:cNvSpPr>
          <p:nvPr/>
        </p:nvSpPr>
        <p:spPr>
          <a:xfrm>
            <a:off x="594360" y="5358384"/>
            <a:ext cx="4114800" cy="25603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  <a:defRPr>
                <a:solidFill>
                  <a:srgbClr val="007832"/>
                </a:solidFill>
              </a:defRPr>
            </a:pPr>
            <a:r>
              <a:rPr sz="1050" b="1" dirty="0">
                <a:solidFill>
                  <a:srgbClr val="007832"/>
                </a:solidFill>
                <a:latin typeface="Aptos"/>
                <a:ea typeface="Aptos"/>
                <a:cs typeface="Aptos"/>
              </a:rPr>
              <a:t>Суды с государством</a:t>
            </a:r>
            <a:endParaRPr sz="105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395B85EA-C036-4DA9-8D5D-73839AC536AC}"/>
              </a:ext>
            </a:extLst>
          </p:cNvPr>
          <p:cNvSpPr>
            <a:spLocks noGrp="1"/>
          </p:cNvSpPr>
          <p:nvPr/>
        </p:nvSpPr>
        <p:spPr>
          <a:xfrm>
            <a:off x="594360" y="5650992"/>
            <a:ext cx="4114800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900" dirty="0">
                <a:solidFill>
                  <a:srgbClr val="6B7280"/>
                </a:solidFill>
                <a:latin typeface="Aptos"/>
                <a:ea typeface="Aptos"/>
                <a:cs typeface="Aptos"/>
              </a:rPr>
              <a:t>Сергей Учитель ·</a:t>
            </a:r>
            <a:r>
              <a:rPr lang="ru-RU" sz="900" dirty="0">
                <a:solidFill>
                  <a:srgbClr val="6B7280"/>
                </a:solidFill>
                <a:latin typeface="Aptos"/>
                <a:ea typeface="Aptos"/>
                <a:cs typeface="Aptos"/>
              </a:rPr>
              <a:t>к.ю.н.,</a:t>
            </a:r>
            <a:r>
              <a:rPr sz="900" dirty="0">
                <a:solidFill>
                  <a:srgbClr val="6B7280"/>
                </a:solidFill>
                <a:latin typeface="Aptos"/>
                <a:ea typeface="Aptos"/>
                <a:cs typeface="Aptos"/>
              </a:rPr>
              <a:t> партнер Pen &amp; Paper</a:t>
            </a:r>
            <a:endParaRPr sz="90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E446E715-FBDE-46E1-9547-DBC467F54C39}"/>
              </a:ext>
            </a:extLst>
          </p:cNvPr>
          <p:cNvSpPr>
            <a:spLocks noGrp="1"/>
          </p:cNvSpPr>
          <p:nvPr/>
        </p:nvSpPr>
        <p:spPr>
          <a:xfrm>
            <a:off x="7543800" y="4736592"/>
            <a:ext cx="3520440" cy="822960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88227"/>
          </a:bodyPr>
          <a:lstStyle/>
          <a:p>
            <a:pPr marL="0" indent="0">
              <a:buNone/>
            </a:pPr>
            <a:r>
              <a:rPr sz="18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Коррупция не очищается доходностью. Но она не должна автоматически заражать весь баланс.</a:t>
            </a:r>
            <a:endParaRPr sz="1800" dirty="0"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DE81B16C-F38D-47C5-BEA4-F5F093D03E37}"/>
              </a:ext>
            </a:extLst>
          </p:cNvPr>
          <p:cNvSpPr>
            <a:spLocks noGrp="1"/>
          </p:cNvSpPr>
          <p:nvPr/>
        </p:nvSpPr>
        <p:spPr>
          <a:xfrm>
            <a:off x="502920" y="6446520"/>
            <a:ext cx="11064240" cy="0"/>
          </a:xfrm>
          <a:prstGeom prst="line">
            <a:avLst/>
          </a:prstGeom>
          <a:noFill/>
          <a:ln w="889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7E47B88B-7D43-4F70-9AED-418A700CBD4A}"/>
              </a:ext>
            </a:extLst>
          </p:cNvPr>
          <p:cNvSpPr>
            <a:spLocks noGrp="1"/>
          </p:cNvSpPr>
          <p:nvPr/>
        </p:nvSpPr>
        <p:spPr>
          <a:xfrm>
            <a:off x="502920" y="6510528"/>
            <a:ext cx="5852160" cy="16459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endParaRPr sz="660" dirty="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581C9B0F-B098-4D32-AE3C-3BFE9DBA2BD9}"/>
              </a:ext>
            </a:extLst>
          </p:cNvPr>
          <p:cNvSpPr>
            <a:spLocks noGrp="1"/>
          </p:cNvSpPr>
          <p:nvPr/>
        </p:nvSpPr>
        <p:spPr>
          <a:xfrm>
            <a:off x="11064240" y="6473952"/>
            <a:ext cx="502920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  <a:defRPr>
                <a:solidFill>
                  <a:srgbClr val="007832"/>
                </a:solidFill>
              </a:defRPr>
            </a:pPr>
            <a:r>
              <a:rPr sz="800" b="1" dirty="0">
                <a:solidFill>
                  <a:srgbClr val="007832"/>
                </a:solidFill>
                <a:latin typeface="Aptos"/>
                <a:ea typeface="Aptos"/>
                <a:cs typeface="Aptos"/>
              </a:rPr>
              <a:t>01</a:t>
            </a:r>
            <a:endParaRPr sz="800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0A590E36-A643-45A4-AD98-8819325358F9}"/>
              </a:ext>
            </a:extLst>
          </p:cNvPr>
          <p:cNvSpPr>
            <a:spLocks noGrp="1"/>
          </p:cNvSpPr>
          <p:nvPr/>
        </p:nvSpPr>
        <p:spPr>
          <a:xfrm>
            <a:off x="6400800" y="6510528"/>
            <a:ext cx="4572000" cy="16459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</a:pPr>
            <a:r>
              <a:rPr sz="570" dirty="0">
                <a:solidFill>
                  <a:srgbClr val="9AA3AF"/>
                </a:solidFill>
                <a:latin typeface="Aptos"/>
                <a:ea typeface="Aptos"/>
                <a:cs typeface="Aptos"/>
              </a:rPr>
              <a:t>КС № 49‑П · Обзор ВС № 14/2026</a:t>
            </a:r>
            <a:endParaRPr sz="570" dirty="0"/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03459" y="6480810"/>
            <a:ext cx="1056197" cy="17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654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515E2399-E566-4ED9-AB23-3F6370973CE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699C3C93-B720-487B-A6E2-CD248A52CE5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4008" cy="6858000"/>
          </a:xfrm>
          <a:prstGeom prst="rect">
            <a:avLst/>
          </a:prstGeom>
          <a:solidFill>
            <a:srgbClr val="007832"/>
          </a:solidFill>
          <a:ln w="12668">
            <a:solidFill>
              <a:srgbClr val="007832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BDA5D58F-3092-45CC-8C73-016CABD37B8D}"/>
              </a:ext>
            </a:extLst>
          </p:cNvPr>
          <p:cNvSpPr>
            <a:spLocks noGrp="1"/>
          </p:cNvSpPr>
          <p:nvPr/>
        </p:nvSpPr>
        <p:spPr>
          <a:xfrm>
            <a:off x="502920" y="292608"/>
            <a:ext cx="7863840" cy="2286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  <a:defRPr>
                <a:solidFill>
                  <a:srgbClr val="007832"/>
                </a:solidFill>
              </a:defRPr>
            </a:pPr>
            <a:r>
              <a:rPr sz="850" b="1" dirty="0">
                <a:solidFill>
                  <a:srgbClr val="007832"/>
                </a:solidFill>
                <a:latin typeface="Aptos"/>
                <a:ea typeface="Aptos"/>
                <a:cs typeface="Aptos"/>
              </a:rPr>
              <a:t>ГЛАВНЫЙ КОНФЛИКТ</a:t>
            </a:r>
            <a:endParaRPr sz="85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5AFB8DF9-EF7C-4704-9CAE-764F47CD15E5}"/>
              </a:ext>
            </a:extLst>
          </p:cNvPr>
          <p:cNvSpPr>
            <a:spLocks noGrp="1"/>
          </p:cNvSpPr>
          <p:nvPr/>
        </p:nvSpPr>
        <p:spPr>
          <a:xfrm>
            <a:off x="502920" y="585216"/>
            <a:ext cx="10881360" cy="50292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5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Государство вправе идти за капиталом </a:t>
            </a:r>
            <a:r>
              <a:rPr lang="en-US" sz="25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-</a:t>
            </a:r>
            <a:r>
              <a:rPr sz="25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 но как далеко?</a:t>
            </a:r>
            <a:endParaRPr sz="25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68A67865-FF9A-4F34-B99B-7EEBC1BB8185}"/>
              </a:ext>
            </a:extLst>
          </p:cNvPr>
          <p:cNvSpPr>
            <a:spLocks noGrp="1"/>
          </p:cNvSpPr>
          <p:nvPr/>
        </p:nvSpPr>
        <p:spPr>
          <a:xfrm>
            <a:off x="822960" y="1417320"/>
            <a:ext cx="1828800" cy="23774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  <a:defRPr>
                <a:solidFill>
                  <a:srgbClr val="007832"/>
                </a:solidFill>
              </a:defRPr>
            </a:pPr>
            <a:r>
              <a:rPr sz="900" b="1" dirty="0">
                <a:solidFill>
                  <a:srgbClr val="007832"/>
                </a:solidFill>
                <a:latin typeface="Aptos"/>
                <a:ea typeface="Aptos"/>
                <a:cs typeface="Aptos"/>
              </a:rPr>
              <a:t>Жесткая формула</a:t>
            </a:r>
            <a:endParaRPr sz="9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6B7A9461-73FB-411A-AAB7-9CF4597124D2}"/>
              </a:ext>
            </a:extLst>
          </p:cNvPr>
          <p:cNvSpPr>
            <a:spLocks noGrp="1"/>
          </p:cNvSpPr>
          <p:nvPr/>
        </p:nvSpPr>
        <p:spPr>
          <a:xfrm>
            <a:off x="822960" y="1755648"/>
            <a:ext cx="3017520" cy="3200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9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Один источник → весь бизнес</a:t>
            </a:r>
            <a:endParaRPr sz="19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8EDA5276-6334-409B-82C4-402BE70E3E9D}"/>
              </a:ext>
            </a:extLst>
          </p:cNvPr>
          <p:cNvSpPr>
            <a:spLocks noGrp="1"/>
          </p:cNvSpPr>
          <p:nvPr/>
        </p:nvSpPr>
        <p:spPr>
          <a:xfrm>
            <a:off x="822960" y="2267712"/>
            <a:ext cx="3886200" cy="54864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35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Если начало незаконно, весь последующий результат объявляется производным.</a:t>
            </a:r>
            <a:endParaRPr sz="135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D2B62041-7264-40DB-B196-179592D316A6}"/>
              </a:ext>
            </a:extLst>
          </p:cNvPr>
          <p:cNvSpPr>
            <a:spLocks noGrp="1"/>
          </p:cNvSpPr>
          <p:nvPr/>
        </p:nvSpPr>
        <p:spPr>
          <a:xfrm>
            <a:off x="6629400" y="1417320"/>
            <a:ext cx="1920240" cy="23774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  <a:defRPr>
                <a:solidFill>
                  <a:srgbClr val="007832"/>
                </a:solidFill>
              </a:defRPr>
            </a:pPr>
            <a:r>
              <a:rPr sz="900" b="1" dirty="0">
                <a:solidFill>
                  <a:srgbClr val="007832"/>
                </a:solidFill>
                <a:latin typeface="Aptos"/>
                <a:ea typeface="Aptos"/>
                <a:cs typeface="Aptos"/>
              </a:rPr>
              <a:t>Правовой предел</a:t>
            </a:r>
            <a:endParaRPr sz="9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E4ED3E88-39C7-438E-B7C5-DD1C3826C147}"/>
              </a:ext>
            </a:extLst>
          </p:cNvPr>
          <p:cNvSpPr>
            <a:spLocks noGrp="1"/>
          </p:cNvSpPr>
          <p:nvPr/>
        </p:nvSpPr>
        <p:spPr>
          <a:xfrm>
            <a:off x="6629400" y="1755648"/>
            <a:ext cx="3017520" cy="3200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9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Нужна причинная цепочка</a:t>
            </a:r>
            <a:endParaRPr sz="190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1E1838BE-AC40-4711-8B3A-9B13D44B5D9F}"/>
              </a:ext>
            </a:extLst>
          </p:cNvPr>
          <p:cNvSpPr>
            <a:spLocks noGrp="1"/>
          </p:cNvSpPr>
          <p:nvPr/>
        </p:nvSpPr>
        <p:spPr>
          <a:xfrm>
            <a:off x="6629400" y="2267712"/>
            <a:ext cx="3886200" cy="54864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35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Для каждого актива: источник, превращение и объем сегодняшней стоимости.</a:t>
            </a:r>
            <a:endParaRPr sz="1350" dirty="0"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34C64836-28C0-4BA6-9F90-11E0F159063D}"/>
              </a:ext>
            </a:extLst>
          </p:cNvPr>
          <p:cNvSpPr>
            <a:spLocks noGrp="1"/>
          </p:cNvSpPr>
          <p:nvPr/>
        </p:nvSpPr>
        <p:spPr>
          <a:xfrm>
            <a:off x="5989320" y="1261872"/>
            <a:ext cx="0" cy="2423160"/>
          </a:xfrm>
          <a:prstGeom prst="line">
            <a:avLst/>
          </a:prstGeom>
          <a:noFill/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910B94AC-5A43-45EC-82F8-92D7AA9864F1}"/>
              </a:ext>
            </a:extLst>
          </p:cNvPr>
          <p:cNvSpPr>
            <a:spLocks noGrp="1"/>
          </p:cNvSpPr>
          <p:nvPr/>
        </p:nvSpPr>
        <p:spPr>
          <a:xfrm>
            <a:off x="5596128" y="1993392"/>
            <a:ext cx="731520" cy="6400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  <a:defRPr>
                <a:solidFill>
                  <a:srgbClr val="007832"/>
                </a:solidFill>
              </a:defRPr>
            </a:pPr>
            <a:r>
              <a:rPr sz="4200" b="1" dirty="0">
                <a:solidFill>
                  <a:srgbClr val="007832"/>
                </a:solidFill>
                <a:latin typeface="Aptos Display"/>
                <a:ea typeface="Aptos Display"/>
                <a:cs typeface="Aptos Display"/>
              </a:rPr>
              <a:t>≠</a:t>
            </a:r>
            <a:endParaRPr sz="4200" dirty="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FA98BE74-1592-4323-BEAB-EB922017CEF6}"/>
              </a:ext>
            </a:extLst>
          </p:cNvPr>
          <p:cNvSpPr>
            <a:spLocks noGrp="1"/>
          </p:cNvSpPr>
          <p:nvPr/>
        </p:nvSpPr>
        <p:spPr>
          <a:xfrm>
            <a:off x="822960" y="4041648"/>
            <a:ext cx="2834640" cy="23774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  <a:defRPr>
                <a:solidFill>
                  <a:srgbClr val="007832"/>
                </a:solidFill>
              </a:defRPr>
            </a:pPr>
            <a:r>
              <a:rPr sz="900" b="1" dirty="0">
                <a:solidFill>
                  <a:srgbClr val="007832"/>
                </a:solidFill>
                <a:latin typeface="Aptos"/>
                <a:ea typeface="Aptos"/>
                <a:cs typeface="Aptos"/>
              </a:rPr>
              <a:t>Ставка спора</a:t>
            </a:r>
            <a:endParaRPr sz="900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4286CD16-5F3C-4227-9631-9CA076227EC4}"/>
              </a:ext>
            </a:extLst>
          </p:cNvPr>
          <p:cNvSpPr>
            <a:spLocks noGrp="1"/>
          </p:cNvSpPr>
          <p:nvPr/>
        </p:nvSpPr>
        <p:spPr>
          <a:xfrm>
            <a:off x="822960" y="4407408"/>
            <a:ext cx="98755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1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Без границы tracing превращается из возврата коррупционной выгоды в конфискацию всей экономической истории компании.</a:t>
            </a:r>
            <a:endParaRPr sz="2100" dirty="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06833960-DF8E-410E-84F7-A14273C6AB29}"/>
              </a:ext>
            </a:extLst>
          </p:cNvPr>
          <p:cNvSpPr>
            <a:spLocks noGrp="1"/>
          </p:cNvSpPr>
          <p:nvPr/>
        </p:nvSpPr>
        <p:spPr>
          <a:xfrm>
            <a:off x="822960" y="5513832"/>
            <a:ext cx="9875520" cy="310896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97410"/>
          </a:bodyPr>
          <a:lstStyle/>
          <a:p>
            <a:pPr marL="0" indent="0">
              <a:buNone/>
            </a:pPr>
            <a:r>
              <a:rPr sz="1120" dirty="0">
                <a:solidFill>
                  <a:srgbClr val="6B7280"/>
                </a:solidFill>
                <a:latin typeface="Aptos"/>
                <a:ea typeface="Aptos"/>
                <a:cs typeface="Aptos"/>
              </a:rPr>
              <a:t>Модель: 10 млн ₽ незаконного капитала → через 20 лет группа стоимостью 100 млрд ₽, профинансированная также кредитами, инвесторами и трудом.</a:t>
            </a:r>
            <a:endParaRPr sz="1120" dirty="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C2AA152C-B15F-46F2-8CBA-85543D93E018}"/>
              </a:ext>
            </a:extLst>
          </p:cNvPr>
          <p:cNvSpPr>
            <a:spLocks noGrp="1"/>
          </p:cNvSpPr>
          <p:nvPr/>
        </p:nvSpPr>
        <p:spPr>
          <a:xfrm>
            <a:off x="502920" y="6199632"/>
            <a:ext cx="11064240" cy="14630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550" dirty="0">
                <a:solidFill>
                  <a:srgbClr val="9AA3AF"/>
                </a:solidFill>
                <a:latin typeface="Aptos"/>
                <a:ea typeface="Aptos"/>
                <a:cs typeface="Aptos"/>
              </a:rPr>
              <a:t>Источник: модельный пример; правовая рамка — Постановление КС РФ от 31.10.2024 № 49‑П.</a:t>
            </a:r>
            <a:endParaRPr sz="550" dirty="0"/>
          </a:p>
        </p:txBody>
      </p:sp>
      <p:sp>
        <p:nvSpPr>
          <p:cNvPr id="18" name="Shape 16">
            <a:extLst>
              <a:ext uri="{FF2B5EF4-FFF2-40B4-BE49-F238E27FC236}">
                <a16:creationId xmlns:a16="http://schemas.microsoft.com/office/drawing/2014/main" id="{5BF0588A-C859-48F7-B0C4-A16034B87C2B}"/>
              </a:ext>
            </a:extLst>
          </p:cNvPr>
          <p:cNvSpPr>
            <a:spLocks noGrp="1"/>
          </p:cNvSpPr>
          <p:nvPr/>
        </p:nvSpPr>
        <p:spPr>
          <a:xfrm>
            <a:off x="502920" y="6446520"/>
            <a:ext cx="11064240" cy="0"/>
          </a:xfrm>
          <a:prstGeom prst="line">
            <a:avLst/>
          </a:prstGeom>
          <a:noFill/>
          <a:ln w="889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B9619D99-DB8B-42BF-BE84-4F7C63F269FF}"/>
              </a:ext>
            </a:extLst>
          </p:cNvPr>
          <p:cNvSpPr>
            <a:spLocks noGrp="1"/>
          </p:cNvSpPr>
          <p:nvPr/>
        </p:nvSpPr>
        <p:spPr>
          <a:xfrm>
            <a:off x="502920" y="6510528"/>
            <a:ext cx="5852160" cy="16459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endParaRPr sz="660" dirty="0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D69ABBB8-0C70-402A-88D4-FE2C795C1F2D}"/>
              </a:ext>
            </a:extLst>
          </p:cNvPr>
          <p:cNvSpPr>
            <a:spLocks noGrp="1"/>
          </p:cNvSpPr>
          <p:nvPr/>
        </p:nvSpPr>
        <p:spPr>
          <a:xfrm>
            <a:off x="11064240" y="6473952"/>
            <a:ext cx="502920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  <a:defRPr>
                <a:solidFill>
                  <a:srgbClr val="007832"/>
                </a:solidFill>
              </a:defRPr>
            </a:pPr>
            <a:r>
              <a:rPr sz="800" b="1" dirty="0">
                <a:solidFill>
                  <a:srgbClr val="007832"/>
                </a:solidFill>
                <a:latin typeface="Aptos"/>
                <a:ea typeface="Aptos"/>
                <a:cs typeface="Aptos"/>
              </a:rPr>
              <a:t>02</a:t>
            </a:r>
            <a:endParaRPr sz="800" dirty="0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2C22B7C6-CB5F-446E-A4B2-7838E40F19D3}"/>
              </a:ext>
            </a:extLst>
          </p:cNvPr>
          <p:cNvSpPr>
            <a:spLocks noGrp="1"/>
          </p:cNvSpPr>
          <p:nvPr/>
        </p:nvSpPr>
        <p:spPr>
          <a:xfrm>
            <a:off x="6400800" y="6510528"/>
            <a:ext cx="4572000" cy="16459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</a:pPr>
            <a:r>
              <a:rPr sz="570" dirty="0">
                <a:solidFill>
                  <a:srgbClr val="9AA3AF"/>
                </a:solidFill>
                <a:latin typeface="Aptos"/>
                <a:ea typeface="Aptos"/>
                <a:cs typeface="Aptos"/>
              </a:rPr>
              <a:t>Главный вопрос: где предел?</a:t>
            </a:r>
            <a:endParaRPr sz="570" dirty="0"/>
          </a:p>
        </p:txBody>
      </p:sp>
      <p:pic>
        <p:nvPicPr>
          <p:cNvPr id="43" name="Рисунок 42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03459" y="6480810"/>
            <a:ext cx="1056197" cy="17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286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D20D6C8D-D218-42DA-9C6D-5EA57EF26CC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3EC12CA7-6877-4527-A77A-3D6F3C42844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4008" cy="6858000"/>
          </a:xfrm>
          <a:prstGeom prst="rect">
            <a:avLst/>
          </a:prstGeom>
          <a:solidFill>
            <a:srgbClr val="007832"/>
          </a:solidFill>
          <a:ln w="12668">
            <a:solidFill>
              <a:srgbClr val="007832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1C1240D5-6EFA-4DB7-B07D-9B701C5DE214}"/>
              </a:ext>
            </a:extLst>
          </p:cNvPr>
          <p:cNvSpPr>
            <a:spLocks noGrp="1"/>
          </p:cNvSpPr>
          <p:nvPr/>
        </p:nvSpPr>
        <p:spPr>
          <a:xfrm>
            <a:off x="502920" y="292608"/>
            <a:ext cx="7863840" cy="2286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  <a:defRPr>
                <a:solidFill>
                  <a:srgbClr val="007832"/>
                </a:solidFill>
              </a:defRPr>
            </a:pPr>
            <a:r>
              <a:rPr sz="850" b="1" dirty="0">
                <a:solidFill>
                  <a:srgbClr val="007832"/>
                </a:solidFill>
                <a:latin typeface="Aptos"/>
                <a:ea typeface="Aptos"/>
                <a:cs typeface="Aptos"/>
              </a:rPr>
              <a:t>ДОКТРИНА ПРОИЗВОДНОГО ИМУЩЕСТВА</a:t>
            </a:r>
            <a:endParaRPr sz="85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A1BB6386-4F1E-4D3E-956F-B06CC8EF5893}"/>
              </a:ext>
            </a:extLst>
          </p:cNvPr>
          <p:cNvSpPr>
            <a:spLocks noGrp="1"/>
          </p:cNvSpPr>
          <p:nvPr/>
        </p:nvSpPr>
        <p:spPr>
          <a:xfrm>
            <a:off x="502920" y="585216"/>
            <a:ext cx="10881360" cy="50292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5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КС № 49‑П: преобразование не очищает актив</a:t>
            </a:r>
            <a:endParaRPr sz="25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FD6622C2-3B43-4768-9EA2-D37A96C65B8D}"/>
              </a:ext>
            </a:extLst>
          </p:cNvPr>
          <p:cNvSpPr>
            <a:spLocks noGrp="1"/>
          </p:cNvSpPr>
          <p:nvPr/>
        </p:nvSpPr>
        <p:spPr>
          <a:xfrm>
            <a:off x="594360" y="1225296"/>
            <a:ext cx="4754880" cy="2286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  <a:defRPr>
                <a:solidFill>
                  <a:srgbClr val="007832"/>
                </a:solidFill>
              </a:defRPr>
            </a:pPr>
            <a:r>
              <a:rPr sz="900" b="1" dirty="0">
                <a:solidFill>
                  <a:srgbClr val="007832"/>
                </a:solidFill>
                <a:latin typeface="Aptos"/>
                <a:ea typeface="Aptos"/>
                <a:cs typeface="Aptos"/>
              </a:rPr>
              <a:t>Ключевой сдвиг</a:t>
            </a:r>
            <a:endParaRPr sz="9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3B1646D1-3C87-4F0C-B263-6520C070AE66}"/>
              </a:ext>
            </a:extLst>
          </p:cNvPr>
          <p:cNvSpPr>
            <a:spLocks noGrp="1"/>
          </p:cNvSpPr>
          <p:nvPr/>
        </p:nvSpPr>
        <p:spPr>
          <a:xfrm>
            <a:off x="594360" y="1572768"/>
            <a:ext cx="9921240" cy="502920"/>
          </a:xfrm>
          <a:prstGeom prst="rect">
            <a:avLst/>
          </a:prstGeom>
          <a:noFill/>
        </p:spPr>
        <p:txBody>
          <a:bodyPr wrap="square" lIns="1016" tIns="1016" rIns="1016" bIns="1016" anchor="ctr">
            <a:normAutofit fontScale="93991" lnSpcReduction="10000"/>
          </a:bodyPr>
          <a:lstStyle/>
          <a:p>
            <a:pPr marL="0" indent="0">
              <a:buNone/>
            </a:pPr>
            <a:r>
              <a:rPr sz="19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Имущество может менять форму и расти в цене </a:t>
            </a:r>
            <a:r>
              <a:rPr lang="ru-RU" sz="19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-</a:t>
            </a:r>
            <a:r>
              <a:rPr sz="19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 связь с первоначальным источником сохраняется.</a:t>
            </a:r>
            <a:endParaRPr sz="1900" dirty="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59D6A1B7-72B4-4140-BC04-86F36BA53595}"/>
              </a:ext>
            </a:extLst>
          </p:cNvPr>
          <p:cNvSpPr>
            <a:spLocks noGrp="1"/>
          </p:cNvSpPr>
          <p:nvPr/>
        </p:nvSpPr>
        <p:spPr>
          <a:xfrm>
            <a:off x="1298448" y="3172968"/>
            <a:ext cx="2462784" cy="0"/>
          </a:xfrm>
          <a:prstGeom prst="line">
            <a:avLst/>
          </a:prstGeom>
          <a:noFill/>
          <a:ln w="2286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32125972-539E-49EA-B373-BA9F64E310B6}"/>
              </a:ext>
            </a:extLst>
          </p:cNvPr>
          <p:cNvSpPr>
            <a:spLocks noGrp="1"/>
          </p:cNvSpPr>
          <p:nvPr/>
        </p:nvSpPr>
        <p:spPr>
          <a:xfrm>
            <a:off x="4163568" y="3172968"/>
            <a:ext cx="2462784" cy="0"/>
          </a:xfrm>
          <a:prstGeom prst="line">
            <a:avLst/>
          </a:prstGeom>
          <a:noFill/>
          <a:ln w="2286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25D9C197-B04F-4762-92C4-AF5ACE10A67E}"/>
              </a:ext>
            </a:extLst>
          </p:cNvPr>
          <p:cNvSpPr>
            <a:spLocks noGrp="1"/>
          </p:cNvSpPr>
          <p:nvPr/>
        </p:nvSpPr>
        <p:spPr>
          <a:xfrm>
            <a:off x="7028688" y="3172968"/>
            <a:ext cx="2462784" cy="0"/>
          </a:xfrm>
          <a:prstGeom prst="line">
            <a:avLst/>
          </a:prstGeom>
          <a:noFill/>
          <a:ln w="2286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1D5AA2C0-850C-477A-9734-7EA2FCF67094}"/>
              </a:ext>
            </a:extLst>
          </p:cNvPr>
          <p:cNvSpPr>
            <a:spLocks noGrp="1"/>
          </p:cNvSpPr>
          <p:nvPr/>
        </p:nvSpPr>
        <p:spPr>
          <a:xfrm>
            <a:off x="941832" y="3017520"/>
            <a:ext cx="310896" cy="310896"/>
          </a:xfrm>
          <a:prstGeom prst="ellipse">
            <a:avLst/>
          </a:prstGeom>
          <a:solidFill>
            <a:srgbClr val="FFFFFF"/>
          </a:solidFill>
          <a:ln w="15240">
            <a:solidFill>
              <a:srgbClr val="071E33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4BC2FF39-D83A-48EA-AC78-3BBFBC32FD7E}"/>
              </a:ext>
            </a:extLst>
          </p:cNvPr>
          <p:cNvSpPr>
            <a:spLocks noGrp="1"/>
          </p:cNvSpPr>
          <p:nvPr/>
        </p:nvSpPr>
        <p:spPr>
          <a:xfrm>
            <a:off x="566928" y="2496312"/>
            <a:ext cx="1060704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4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10 млн ₽</a:t>
            </a:r>
            <a:endParaRPr sz="140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F8343319-8B7A-4394-8AAC-EBACF707FC3F}"/>
              </a:ext>
            </a:extLst>
          </p:cNvPr>
          <p:cNvSpPr>
            <a:spLocks noGrp="1"/>
          </p:cNvSpPr>
          <p:nvPr/>
        </p:nvSpPr>
        <p:spPr>
          <a:xfrm>
            <a:off x="256032" y="3483864"/>
            <a:ext cx="1682496" cy="685800"/>
          </a:xfrm>
          <a:prstGeom prst="rect">
            <a:avLst/>
          </a:prstGeom>
          <a:noFill/>
        </p:spPr>
        <p:txBody>
          <a:bodyPr wrap="square" lIns="381" tIns="381" rIns="381" bIns="381" anchor="ctr">
            <a:normAutofit/>
          </a:bodyPr>
          <a:lstStyle/>
          <a:p>
            <a:pPr marL="0" indent="0" algn="ctr">
              <a:buNone/>
            </a:pPr>
            <a:r>
              <a:rPr sz="88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незаконный капитал</a:t>
            </a:r>
            <a:endParaRPr sz="880" dirty="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60A31CDA-65B4-4912-B766-05B3222ED00D}"/>
              </a:ext>
            </a:extLst>
          </p:cNvPr>
          <p:cNvSpPr>
            <a:spLocks noGrp="1"/>
          </p:cNvSpPr>
          <p:nvPr/>
        </p:nvSpPr>
        <p:spPr>
          <a:xfrm>
            <a:off x="3806952" y="3017520"/>
            <a:ext cx="310896" cy="310896"/>
          </a:xfrm>
          <a:prstGeom prst="ellipse">
            <a:avLst/>
          </a:prstGeom>
          <a:solidFill>
            <a:srgbClr val="FFFFFF"/>
          </a:solidFill>
          <a:ln w="15240">
            <a:solidFill>
              <a:srgbClr val="071E33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B3B861A5-E8BB-4256-A6BD-D15505087F2A}"/>
              </a:ext>
            </a:extLst>
          </p:cNvPr>
          <p:cNvSpPr>
            <a:spLocks noGrp="1"/>
          </p:cNvSpPr>
          <p:nvPr/>
        </p:nvSpPr>
        <p:spPr>
          <a:xfrm>
            <a:off x="3432048" y="2496312"/>
            <a:ext cx="1060704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4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акции</a:t>
            </a:r>
            <a:endParaRPr sz="1400" dirty="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4FA3BA19-DE2F-4A3B-91E1-5196321E7952}"/>
              </a:ext>
            </a:extLst>
          </p:cNvPr>
          <p:cNvSpPr>
            <a:spLocks noGrp="1"/>
          </p:cNvSpPr>
          <p:nvPr/>
        </p:nvSpPr>
        <p:spPr>
          <a:xfrm>
            <a:off x="3121152" y="3483864"/>
            <a:ext cx="1682496" cy="685800"/>
          </a:xfrm>
          <a:prstGeom prst="rect">
            <a:avLst/>
          </a:prstGeom>
          <a:noFill/>
        </p:spPr>
        <p:txBody>
          <a:bodyPr wrap="square" lIns="381" tIns="381" rIns="381" bIns="381" anchor="ctr">
            <a:normAutofit/>
          </a:bodyPr>
          <a:lstStyle/>
          <a:p>
            <a:pPr marL="0" indent="0" algn="ctr">
              <a:buNone/>
            </a:pPr>
            <a:r>
              <a:rPr sz="88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вложение в компанию</a:t>
            </a:r>
            <a:endParaRPr sz="880" dirty="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2E29B5D8-FDB6-40EC-BCD0-36601A0DA6B1}"/>
              </a:ext>
            </a:extLst>
          </p:cNvPr>
          <p:cNvSpPr>
            <a:spLocks noGrp="1"/>
          </p:cNvSpPr>
          <p:nvPr/>
        </p:nvSpPr>
        <p:spPr>
          <a:xfrm>
            <a:off x="6672072" y="3017520"/>
            <a:ext cx="310896" cy="310896"/>
          </a:xfrm>
          <a:prstGeom prst="ellipse">
            <a:avLst/>
          </a:prstGeom>
          <a:solidFill>
            <a:srgbClr val="FFFFFF"/>
          </a:solidFill>
          <a:ln w="15240">
            <a:solidFill>
              <a:srgbClr val="071E33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D815896F-ADCC-463E-90F1-CC6E387820CC}"/>
              </a:ext>
            </a:extLst>
          </p:cNvPr>
          <p:cNvSpPr>
            <a:spLocks noGrp="1"/>
          </p:cNvSpPr>
          <p:nvPr/>
        </p:nvSpPr>
        <p:spPr>
          <a:xfrm>
            <a:off x="6297168" y="2496312"/>
            <a:ext cx="1060704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4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дивиденды</a:t>
            </a:r>
            <a:endParaRPr sz="140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5429A6DB-664D-4C51-A72D-D66B3B7C6D40}"/>
              </a:ext>
            </a:extLst>
          </p:cNvPr>
          <p:cNvSpPr>
            <a:spLocks noGrp="1"/>
          </p:cNvSpPr>
          <p:nvPr/>
        </p:nvSpPr>
        <p:spPr>
          <a:xfrm>
            <a:off x="5986272" y="3483864"/>
            <a:ext cx="1682496" cy="685800"/>
          </a:xfrm>
          <a:prstGeom prst="rect">
            <a:avLst/>
          </a:prstGeom>
          <a:noFill/>
        </p:spPr>
        <p:txBody>
          <a:bodyPr wrap="square" lIns="381" tIns="381" rIns="381" bIns="381" anchor="ctr">
            <a:normAutofit/>
          </a:bodyPr>
          <a:lstStyle/>
          <a:p>
            <a:pPr marL="0" indent="0" algn="ctr">
              <a:buNone/>
            </a:pPr>
            <a:r>
              <a:rPr sz="88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доход реинвестирован</a:t>
            </a:r>
            <a:endParaRPr sz="880" dirty="0"/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EF83774C-6F0E-4539-9D83-C03AAC1EE54B}"/>
              </a:ext>
            </a:extLst>
          </p:cNvPr>
          <p:cNvSpPr>
            <a:spLocks noGrp="1"/>
          </p:cNvSpPr>
          <p:nvPr/>
        </p:nvSpPr>
        <p:spPr>
          <a:xfrm>
            <a:off x="9537192" y="3017520"/>
            <a:ext cx="310896" cy="310896"/>
          </a:xfrm>
          <a:prstGeom prst="ellipse">
            <a:avLst/>
          </a:prstGeom>
          <a:solidFill>
            <a:srgbClr val="007832"/>
          </a:solidFill>
          <a:ln w="15240">
            <a:solidFill>
              <a:srgbClr val="007832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22E68024-05FE-4B38-851F-525DD4E28F3C}"/>
              </a:ext>
            </a:extLst>
          </p:cNvPr>
          <p:cNvSpPr>
            <a:spLocks noGrp="1"/>
          </p:cNvSpPr>
          <p:nvPr/>
        </p:nvSpPr>
        <p:spPr>
          <a:xfrm>
            <a:off x="9162288" y="2496312"/>
            <a:ext cx="1060704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  <a:defRPr>
                <a:solidFill>
                  <a:srgbClr val="007832"/>
                </a:solidFill>
              </a:defRPr>
            </a:pPr>
            <a:r>
              <a:rPr sz="1400" b="1" dirty="0">
                <a:solidFill>
                  <a:srgbClr val="007832"/>
                </a:solidFill>
                <a:latin typeface="Aptos Display"/>
                <a:ea typeface="Aptos Display"/>
                <a:cs typeface="Aptos Display"/>
              </a:rPr>
              <a:t>1 млрд ₽</a:t>
            </a:r>
            <a:endParaRPr sz="1400" dirty="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2894FFB8-1409-4F06-8B67-6621CF45F7C0}"/>
              </a:ext>
            </a:extLst>
          </p:cNvPr>
          <p:cNvSpPr>
            <a:spLocks noGrp="1"/>
          </p:cNvSpPr>
          <p:nvPr/>
        </p:nvSpPr>
        <p:spPr>
          <a:xfrm>
            <a:off x="8851392" y="3483864"/>
            <a:ext cx="1682496" cy="685800"/>
          </a:xfrm>
          <a:prstGeom prst="rect">
            <a:avLst/>
          </a:prstGeom>
          <a:noFill/>
        </p:spPr>
        <p:txBody>
          <a:bodyPr wrap="square" lIns="381" tIns="381" rIns="381" bIns="381" anchor="ctr">
            <a:normAutofit/>
          </a:bodyPr>
          <a:lstStyle/>
          <a:p>
            <a:pPr marL="0" indent="0" algn="ctr">
              <a:buNone/>
            </a:pPr>
            <a:r>
              <a:rPr sz="88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новый актив / выросшая стоимость</a:t>
            </a:r>
            <a:endParaRPr sz="880" dirty="0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FF0DA49A-D7A0-4717-ABFA-88607E89E487}"/>
              </a:ext>
            </a:extLst>
          </p:cNvPr>
          <p:cNvSpPr>
            <a:spLocks noGrp="1"/>
          </p:cNvSpPr>
          <p:nvPr/>
        </p:nvSpPr>
        <p:spPr>
          <a:xfrm>
            <a:off x="2926080" y="4443984"/>
            <a:ext cx="2011680" cy="21031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860" b="1" dirty="0">
                <a:solidFill>
                  <a:srgbClr val="6B7280"/>
                </a:solidFill>
                <a:latin typeface="Aptos"/>
                <a:ea typeface="Aptos"/>
                <a:cs typeface="Aptos"/>
              </a:rPr>
              <a:t>смена формы</a:t>
            </a:r>
            <a:endParaRPr sz="860" dirty="0"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24B1B834-DF68-43C7-A8B5-E10FE6E61C50}"/>
              </a:ext>
            </a:extLst>
          </p:cNvPr>
          <p:cNvSpPr>
            <a:spLocks noGrp="1"/>
          </p:cNvSpPr>
          <p:nvPr/>
        </p:nvSpPr>
        <p:spPr>
          <a:xfrm>
            <a:off x="5897880" y="4443984"/>
            <a:ext cx="2011680" cy="21031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860" b="1" dirty="0">
                <a:solidFill>
                  <a:srgbClr val="6B7280"/>
                </a:solidFill>
                <a:latin typeface="Aptos"/>
                <a:ea typeface="Aptos"/>
                <a:cs typeface="Aptos"/>
              </a:rPr>
              <a:t>рост стоимости</a:t>
            </a:r>
            <a:endParaRPr sz="860" dirty="0"/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F61B67C1-4710-443D-8DF2-4EEE49BFE5D1}"/>
              </a:ext>
            </a:extLst>
          </p:cNvPr>
          <p:cNvSpPr>
            <a:spLocks noGrp="1"/>
          </p:cNvSpPr>
          <p:nvPr/>
        </p:nvSpPr>
        <p:spPr>
          <a:xfrm>
            <a:off x="8915400" y="4443984"/>
            <a:ext cx="1691640" cy="21031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  <a:defRPr>
                <a:solidFill>
                  <a:srgbClr val="007832"/>
                </a:solidFill>
              </a:defRPr>
            </a:pPr>
            <a:r>
              <a:rPr sz="860" b="1" dirty="0">
                <a:solidFill>
                  <a:srgbClr val="007832"/>
                </a:solidFill>
                <a:latin typeface="Aptos"/>
                <a:ea typeface="Aptos"/>
                <a:cs typeface="Aptos"/>
              </a:rPr>
              <a:t>связь сохраняется</a:t>
            </a:r>
            <a:endParaRPr sz="860" dirty="0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952ABA22-68DF-4E1B-A3A1-483CCBAC633C}"/>
              </a:ext>
            </a:extLst>
          </p:cNvPr>
          <p:cNvSpPr>
            <a:spLocks noGrp="1"/>
          </p:cNvSpPr>
          <p:nvPr/>
        </p:nvSpPr>
        <p:spPr>
          <a:xfrm>
            <a:off x="822960" y="5175504"/>
            <a:ext cx="2240280" cy="2286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  <a:defRPr>
                <a:solidFill>
                  <a:srgbClr val="007832"/>
                </a:solidFill>
              </a:defRPr>
            </a:pPr>
            <a:r>
              <a:rPr sz="920" b="1" dirty="0">
                <a:solidFill>
                  <a:srgbClr val="007832"/>
                </a:solidFill>
                <a:latin typeface="Aptos"/>
                <a:ea typeface="Aptos"/>
                <a:cs typeface="Aptos"/>
              </a:rPr>
              <a:t>Юридический предел</a:t>
            </a:r>
            <a:endParaRPr sz="920" dirty="0"/>
          </a:p>
        </p:txBody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71A46785-E557-4A1B-AF68-DE7DA4489944}"/>
              </a:ext>
            </a:extLst>
          </p:cNvPr>
          <p:cNvSpPr>
            <a:spLocks noGrp="1"/>
          </p:cNvSpPr>
          <p:nvPr/>
        </p:nvSpPr>
        <p:spPr>
          <a:xfrm>
            <a:off x="3337560" y="5102352"/>
            <a:ext cx="7315200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250" b="1" dirty="0">
                <a:solidFill>
                  <a:srgbClr val="071E33"/>
                </a:solidFill>
                <a:latin typeface="Aptos"/>
                <a:ea typeface="Aptos"/>
                <a:cs typeface="Aptos"/>
              </a:rPr>
              <a:t>Успешное инвестирование не легализует происхождение. Но оно не освобождает истца от доказательства каждого преобразования.</a:t>
            </a:r>
            <a:endParaRPr sz="1250" dirty="0"/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E2C45830-D443-49EB-B32A-0CE0B3DE20F2}"/>
              </a:ext>
            </a:extLst>
          </p:cNvPr>
          <p:cNvSpPr>
            <a:spLocks noGrp="1"/>
          </p:cNvSpPr>
          <p:nvPr/>
        </p:nvSpPr>
        <p:spPr>
          <a:xfrm>
            <a:off x="502920" y="6199632"/>
            <a:ext cx="11064240" cy="14630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550" dirty="0">
                <a:solidFill>
                  <a:srgbClr val="9AA3AF"/>
                </a:solidFill>
                <a:latin typeface="Aptos"/>
                <a:ea typeface="Aptos"/>
                <a:cs typeface="Aptos"/>
              </a:rPr>
              <a:t>Источник: Постановление Конституционного Суда РФ от 31.10.2024 № 49‑П.</a:t>
            </a:r>
            <a:endParaRPr sz="550" dirty="0"/>
          </a:p>
        </p:txBody>
      </p:sp>
      <p:sp>
        <p:nvSpPr>
          <p:cNvPr id="29" name="Shape 27">
            <a:extLst>
              <a:ext uri="{FF2B5EF4-FFF2-40B4-BE49-F238E27FC236}">
                <a16:creationId xmlns:a16="http://schemas.microsoft.com/office/drawing/2014/main" id="{DDDC9E45-0894-4408-80C3-EB9BCB823728}"/>
              </a:ext>
            </a:extLst>
          </p:cNvPr>
          <p:cNvSpPr>
            <a:spLocks noGrp="1"/>
          </p:cNvSpPr>
          <p:nvPr/>
        </p:nvSpPr>
        <p:spPr>
          <a:xfrm>
            <a:off x="502920" y="6446520"/>
            <a:ext cx="11064240" cy="0"/>
          </a:xfrm>
          <a:prstGeom prst="line">
            <a:avLst/>
          </a:prstGeom>
          <a:noFill/>
          <a:ln w="889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64346D4B-60D1-46E2-BD8C-D4A828BED520}"/>
              </a:ext>
            </a:extLst>
          </p:cNvPr>
          <p:cNvSpPr>
            <a:spLocks noGrp="1"/>
          </p:cNvSpPr>
          <p:nvPr/>
        </p:nvSpPr>
        <p:spPr>
          <a:xfrm>
            <a:off x="502920" y="6510528"/>
            <a:ext cx="5852160" cy="16459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endParaRPr sz="660" dirty="0"/>
          </a:p>
        </p:txBody>
      </p:sp>
      <p:sp>
        <p:nvSpPr>
          <p:cNvPr id="31" name="Text 29">
            <a:extLst>
              <a:ext uri="{FF2B5EF4-FFF2-40B4-BE49-F238E27FC236}">
                <a16:creationId xmlns:a16="http://schemas.microsoft.com/office/drawing/2014/main" id="{07824BD4-748E-4573-9FCF-C1CA7B8A5EB3}"/>
              </a:ext>
            </a:extLst>
          </p:cNvPr>
          <p:cNvSpPr>
            <a:spLocks noGrp="1"/>
          </p:cNvSpPr>
          <p:nvPr/>
        </p:nvSpPr>
        <p:spPr>
          <a:xfrm>
            <a:off x="11064240" y="6473952"/>
            <a:ext cx="502920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  <a:defRPr>
                <a:solidFill>
                  <a:srgbClr val="007832"/>
                </a:solidFill>
              </a:defRPr>
            </a:pPr>
            <a:r>
              <a:rPr sz="800" b="1" dirty="0">
                <a:solidFill>
                  <a:srgbClr val="007832"/>
                </a:solidFill>
                <a:latin typeface="Aptos"/>
                <a:ea typeface="Aptos"/>
                <a:cs typeface="Aptos"/>
              </a:rPr>
              <a:t>03</a:t>
            </a:r>
            <a:endParaRPr sz="800" dirty="0"/>
          </a:p>
        </p:txBody>
      </p:sp>
      <p:sp>
        <p:nvSpPr>
          <p:cNvPr id="32" name="Text 30">
            <a:extLst>
              <a:ext uri="{FF2B5EF4-FFF2-40B4-BE49-F238E27FC236}">
                <a16:creationId xmlns:a16="http://schemas.microsoft.com/office/drawing/2014/main" id="{844D4D4C-1049-4883-AA5E-565564494777}"/>
              </a:ext>
            </a:extLst>
          </p:cNvPr>
          <p:cNvSpPr>
            <a:spLocks noGrp="1"/>
          </p:cNvSpPr>
          <p:nvPr/>
        </p:nvSpPr>
        <p:spPr>
          <a:xfrm>
            <a:off x="6400800" y="6510528"/>
            <a:ext cx="4572000" cy="16459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</a:pPr>
            <a:r>
              <a:rPr sz="570" dirty="0">
                <a:solidFill>
                  <a:srgbClr val="9AA3AF"/>
                </a:solidFill>
                <a:latin typeface="Aptos"/>
                <a:ea typeface="Aptos"/>
                <a:cs typeface="Aptos"/>
              </a:rPr>
              <a:t>Трансформация ≠ очищение</a:t>
            </a:r>
            <a:endParaRPr sz="570" dirty="0"/>
          </a:p>
        </p:txBody>
      </p:sp>
      <p:pic>
        <p:nvPicPr>
          <p:cNvPr id="65" name="Рисунок 6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03459" y="6480810"/>
            <a:ext cx="1056197" cy="17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767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D03C9A31-D964-4C14-8877-9ACAB2B86F5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6DC2DBFE-FF5F-4A7D-A428-D2D8A63A3C3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4008" cy="6858000"/>
          </a:xfrm>
          <a:prstGeom prst="rect">
            <a:avLst/>
          </a:prstGeom>
          <a:solidFill>
            <a:srgbClr val="007832"/>
          </a:solidFill>
          <a:ln w="12668">
            <a:solidFill>
              <a:srgbClr val="007832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7F8BF563-6552-426E-850F-9B13002200BD}"/>
              </a:ext>
            </a:extLst>
          </p:cNvPr>
          <p:cNvSpPr>
            <a:spLocks noGrp="1"/>
          </p:cNvSpPr>
          <p:nvPr/>
        </p:nvSpPr>
        <p:spPr>
          <a:xfrm>
            <a:off x="502920" y="292608"/>
            <a:ext cx="7863840" cy="2286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  <a:defRPr>
                <a:solidFill>
                  <a:srgbClr val="007832"/>
                </a:solidFill>
              </a:defRPr>
            </a:pPr>
            <a:r>
              <a:rPr sz="850" b="1" dirty="0">
                <a:solidFill>
                  <a:srgbClr val="007832"/>
                </a:solidFill>
                <a:latin typeface="Aptos"/>
                <a:ea typeface="Aptos"/>
                <a:cs typeface="Aptos"/>
              </a:rPr>
              <a:t>ВЕРХОВНЫЙ СУД: TRACING В ДЕЙСТВИИ</a:t>
            </a:r>
            <a:endParaRPr sz="85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DDFAAD01-3D00-4315-8184-EAF53F19B8D3}"/>
              </a:ext>
            </a:extLst>
          </p:cNvPr>
          <p:cNvSpPr>
            <a:spLocks noGrp="1"/>
          </p:cNvSpPr>
          <p:nvPr/>
        </p:nvSpPr>
        <p:spPr>
          <a:xfrm>
            <a:off x="502920" y="585216"/>
            <a:ext cx="10881360" cy="50292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5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Десять домов: выручка не разрывает цепочку</a:t>
            </a:r>
            <a:endParaRPr sz="25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264E98B6-2E03-42CA-96FC-EF0CDFA3120D}"/>
              </a:ext>
            </a:extLst>
          </p:cNvPr>
          <p:cNvSpPr>
            <a:spLocks noGrp="1"/>
          </p:cNvSpPr>
          <p:nvPr/>
        </p:nvSpPr>
        <p:spPr>
          <a:xfrm>
            <a:off x="594360" y="1207008"/>
            <a:ext cx="566928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8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Пример из Обзора ВС № 14/2026</a:t>
            </a:r>
            <a:endParaRPr sz="18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80EAD539-BA76-4033-AF15-0F5D3D504936}"/>
              </a:ext>
            </a:extLst>
          </p:cNvPr>
          <p:cNvSpPr>
            <a:spLocks noGrp="1"/>
          </p:cNvSpPr>
          <p:nvPr/>
        </p:nvSpPr>
        <p:spPr>
          <a:xfrm>
            <a:off x="594360" y="1591056"/>
            <a:ext cx="5669280" cy="25603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880" dirty="0">
                <a:solidFill>
                  <a:srgbClr val="6B7280"/>
                </a:solidFill>
                <a:latin typeface="Aptos"/>
                <a:ea typeface="Aptos"/>
                <a:cs typeface="Aptos"/>
              </a:rPr>
              <a:t>п. 14 Тематического обзора ВС РФ от 01.07.2026</a:t>
            </a:r>
            <a:endParaRPr sz="880" dirty="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1BB864BF-0A64-4E41-B94E-241725160A5C}"/>
              </a:ext>
            </a:extLst>
          </p:cNvPr>
          <p:cNvSpPr>
            <a:spLocks noGrp="1"/>
          </p:cNvSpPr>
          <p:nvPr/>
        </p:nvSpPr>
        <p:spPr>
          <a:xfrm>
            <a:off x="1252728" y="2880360"/>
            <a:ext cx="1898904" cy="0"/>
          </a:xfrm>
          <a:prstGeom prst="line">
            <a:avLst/>
          </a:prstGeom>
          <a:noFill/>
          <a:ln w="2286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E916DABD-78C0-4B0D-915A-632E5D4DFA1D}"/>
              </a:ext>
            </a:extLst>
          </p:cNvPr>
          <p:cNvSpPr>
            <a:spLocks noGrp="1"/>
          </p:cNvSpPr>
          <p:nvPr/>
        </p:nvSpPr>
        <p:spPr>
          <a:xfrm>
            <a:off x="3553968" y="2880360"/>
            <a:ext cx="1898904" cy="0"/>
          </a:xfrm>
          <a:prstGeom prst="line">
            <a:avLst/>
          </a:prstGeom>
          <a:noFill/>
          <a:ln w="2286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EB70E1CC-72F5-482A-8E93-F5C47FD4844C}"/>
              </a:ext>
            </a:extLst>
          </p:cNvPr>
          <p:cNvSpPr>
            <a:spLocks noGrp="1"/>
          </p:cNvSpPr>
          <p:nvPr/>
        </p:nvSpPr>
        <p:spPr>
          <a:xfrm>
            <a:off x="5855208" y="2880360"/>
            <a:ext cx="1898904" cy="0"/>
          </a:xfrm>
          <a:prstGeom prst="line">
            <a:avLst/>
          </a:prstGeom>
          <a:noFill/>
          <a:ln w="2286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9E26A798-F93B-42C6-9B15-16E592CC2CDA}"/>
              </a:ext>
            </a:extLst>
          </p:cNvPr>
          <p:cNvSpPr>
            <a:spLocks noGrp="1"/>
          </p:cNvSpPr>
          <p:nvPr/>
        </p:nvSpPr>
        <p:spPr>
          <a:xfrm>
            <a:off x="896112" y="2724912"/>
            <a:ext cx="310896" cy="310896"/>
          </a:xfrm>
          <a:prstGeom prst="ellipse">
            <a:avLst/>
          </a:prstGeom>
          <a:solidFill>
            <a:srgbClr val="FFFFFF"/>
          </a:solidFill>
          <a:ln w="15240">
            <a:solidFill>
              <a:srgbClr val="071E33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8C4C848A-D38A-456B-B342-E1DB9CE195C5}"/>
              </a:ext>
            </a:extLst>
          </p:cNvPr>
          <p:cNvSpPr>
            <a:spLocks noGrp="1"/>
          </p:cNvSpPr>
          <p:nvPr/>
        </p:nvSpPr>
        <p:spPr>
          <a:xfrm>
            <a:off x="521208" y="2203704"/>
            <a:ext cx="1060704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4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Взятки</a:t>
            </a:r>
            <a:endParaRPr sz="140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D2D0FF53-D26E-4887-8B6A-FB958E040507}"/>
              </a:ext>
            </a:extLst>
          </p:cNvPr>
          <p:cNvSpPr>
            <a:spLocks noGrp="1"/>
          </p:cNvSpPr>
          <p:nvPr/>
        </p:nvSpPr>
        <p:spPr>
          <a:xfrm>
            <a:off x="210312" y="3191256"/>
            <a:ext cx="1682496" cy="685800"/>
          </a:xfrm>
          <a:prstGeom prst="rect">
            <a:avLst/>
          </a:prstGeom>
          <a:noFill/>
        </p:spPr>
        <p:txBody>
          <a:bodyPr wrap="square" lIns="381" tIns="381" rIns="381" bIns="381" anchor="ctr">
            <a:normAutofit/>
          </a:bodyPr>
          <a:lstStyle/>
          <a:p>
            <a:pPr marL="0" indent="0" algn="ctr">
              <a:buNone/>
            </a:pPr>
            <a:r>
              <a:rPr sz="88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первоначальные средства</a:t>
            </a:r>
            <a:endParaRPr sz="880" dirty="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28334B1D-F496-4314-9E59-382878AB5416}"/>
              </a:ext>
            </a:extLst>
          </p:cNvPr>
          <p:cNvSpPr>
            <a:spLocks noGrp="1"/>
          </p:cNvSpPr>
          <p:nvPr/>
        </p:nvSpPr>
        <p:spPr>
          <a:xfrm>
            <a:off x="3197352" y="2724912"/>
            <a:ext cx="310896" cy="310896"/>
          </a:xfrm>
          <a:prstGeom prst="ellipse">
            <a:avLst/>
          </a:prstGeom>
          <a:solidFill>
            <a:srgbClr val="FFFFFF"/>
          </a:solidFill>
          <a:ln w="15240">
            <a:solidFill>
              <a:srgbClr val="071E33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D00D6253-9DA4-4A44-B568-A90A0BCC3DBD}"/>
              </a:ext>
            </a:extLst>
          </p:cNvPr>
          <p:cNvSpPr>
            <a:spLocks noGrp="1"/>
          </p:cNvSpPr>
          <p:nvPr/>
        </p:nvSpPr>
        <p:spPr>
          <a:xfrm>
            <a:off x="2822448" y="2203704"/>
            <a:ext cx="1060704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4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Дом № 1</a:t>
            </a:r>
            <a:endParaRPr sz="1400" dirty="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192F01D9-A0C3-4D08-AA12-46D3E5F6A29D}"/>
              </a:ext>
            </a:extLst>
          </p:cNvPr>
          <p:cNvSpPr>
            <a:spLocks noGrp="1"/>
          </p:cNvSpPr>
          <p:nvPr/>
        </p:nvSpPr>
        <p:spPr>
          <a:xfrm>
            <a:off x="2511552" y="3191256"/>
            <a:ext cx="1682496" cy="685800"/>
          </a:xfrm>
          <a:prstGeom prst="rect">
            <a:avLst/>
          </a:prstGeom>
          <a:noFill/>
        </p:spPr>
        <p:txBody>
          <a:bodyPr wrap="square" lIns="381" tIns="381" rIns="381" bIns="381" anchor="ctr">
            <a:normAutofit/>
          </a:bodyPr>
          <a:lstStyle/>
          <a:p>
            <a:pPr marL="0" indent="0" algn="ctr">
              <a:buNone/>
            </a:pPr>
            <a:r>
              <a:rPr sz="88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строительство</a:t>
            </a:r>
            <a:endParaRPr sz="880" dirty="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A458F322-2D8E-47AB-9078-A95E81EB3321}"/>
              </a:ext>
            </a:extLst>
          </p:cNvPr>
          <p:cNvSpPr>
            <a:spLocks noGrp="1"/>
          </p:cNvSpPr>
          <p:nvPr/>
        </p:nvSpPr>
        <p:spPr>
          <a:xfrm>
            <a:off x="5498592" y="2724912"/>
            <a:ext cx="310896" cy="310896"/>
          </a:xfrm>
          <a:prstGeom prst="ellipse">
            <a:avLst/>
          </a:prstGeom>
          <a:solidFill>
            <a:srgbClr val="FFFFFF"/>
          </a:solidFill>
          <a:ln w="15240">
            <a:solidFill>
              <a:srgbClr val="071E33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C2EFB104-D769-4267-BCE1-16576FEF3F0A}"/>
              </a:ext>
            </a:extLst>
          </p:cNvPr>
          <p:cNvSpPr>
            <a:spLocks noGrp="1"/>
          </p:cNvSpPr>
          <p:nvPr/>
        </p:nvSpPr>
        <p:spPr>
          <a:xfrm>
            <a:off x="5123688" y="2203704"/>
            <a:ext cx="1060704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4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Квартиры</a:t>
            </a:r>
            <a:endParaRPr sz="140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C0A0ADF7-64CB-447F-97AE-BCEC4EC32B47}"/>
              </a:ext>
            </a:extLst>
          </p:cNvPr>
          <p:cNvSpPr>
            <a:spLocks noGrp="1"/>
          </p:cNvSpPr>
          <p:nvPr/>
        </p:nvSpPr>
        <p:spPr>
          <a:xfrm>
            <a:off x="4812792" y="3191256"/>
            <a:ext cx="1682496" cy="685800"/>
          </a:xfrm>
          <a:prstGeom prst="rect">
            <a:avLst/>
          </a:prstGeom>
          <a:noFill/>
        </p:spPr>
        <p:txBody>
          <a:bodyPr wrap="square" lIns="381" tIns="381" rIns="381" bIns="381" anchor="ctr">
            <a:normAutofit/>
          </a:bodyPr>
          <a:lstStyle/>
          <a:p>
            <a:pPr marL="0" indent="0" algn="ctr">
              <a:buNone/>
            </a:pPr>
            <a:r>
              <a:rPr sz="88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продажа / выручка</a:t>
            </a:r>
            <a:endParaRPr sz="880" dirty="0"/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9CAB3A7C-423A-437B-8A89-32DAC433C41C}"/>
              </a:ext>
            </a:extLst>
          </p:cNvPr>
          <p:cNvSpPr>
            <a:spLocks noGrp="1"/>
          </p:cNvSpPr>
          <p:nvPr/>
        </p:nvSpPr>
        <p:spPr>
          <a:xfrm>
            <a:off x="7799832" y="2724912"/>
            <a:ext cx="310896" cy="310896"/>
          </a:xfrm>
          <a:prstGeom prst="ellipse">
            <a:avLst/>
          </a:prstGeom>
          <a:solidFill>
            <a:srgbClr val="007832"/>
          </a:solidFill>
          <a:ln w="15240">
            <a:solidFill>
              <a:srgbClr val="007832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C5B05B3B-1ADE-4551-8FFC-58FCB1D010F0}"/>
              </a:ext>
            </a:extLst>
          </p:cNvPr>
          <p:cNvSpPr>
            <a:spLocks noGrp="1"/>
          </p:cNvSpPr>
          <p:nvPr/>
        </p:nvSpPr>
        <p:spPr>
          <a:xfrm>
            <a:off x="7424928" y="2203704"/>
            <a:ext cx="1060704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  <a:defRPr>
                <a:solidFill>
                  <a:srgbClr val="007832"/>
                </a:solidFill>
              </a:defRPr>
            </a:pPr>
            <a:r>
              <a:rPr sz="1400" b="1" dirty="0">
                <a:solidFill>
                  <a:srgbClr val="007832"/>
                </a:solidFill>
                <a:latin typeface="Aptos Display"/>
                <a:ea typeface="Aptos Display"/>
                <a:cs typeface="Aptos Display"/>
              </a:rPr>
              <a:t>Дом № 10</a:t>
            </a:r>
            <a:endParaRPr sz="1400" dirty="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184DA41C-801F-417F-A810-38693A6CD62F}"/>
              </a:ext>
            </a:extLst>
          </p:cNvPr>
          <p:cNvSpPr>
            <a:spLocks noGrp="1"/>
          </p:cNvSpPr>
          <p:nvPr/>
        </p:nvSpPr>
        <p:spPr>
          <a:xfrm>
            <a:off x="7114032" y="3191256"/>
            <a:ext cx="1682496" cy="685800"/>
          </a:xfrm>
          <a:prstGeom prst="rect">
            <a:avLst/>
          </a:prstGeom>
          <a:noFill/>
        </p:spPr>
        <p:txBody>
          <a:bodyPr wrap="square" lIns="381" tIns="381" rIns="381" bIns="381" anchor="ctr">
            <a:normAutofit/>
          </a:bodyPr>
          <a:lstStyle/>
          <a:p>
            <a:pPr marL="0" indent="0" algn="ctr">
              <a:buNone/>
            </a:pPr>
            <a:r>
              <a:rPr sz="88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следующий актив</a:t>
            </a:r>
            <a:endParaRPr sz="880" dirty="0"/>
          </a:p>
        </p:txBody>
      </p:sp>
      <p:sp>
        <p:nvSpPr>
          <p:cNvPr id="23" name="Shape 21">
            <a:extLst>
              <a:ext uri="{FF2B5EF4-FFF2-40B4-BE49-F238E27FC236}">
                <a16:creationId xmlns:a16="http://schemas.microsoft.com/office/drawing/2014/main" id="{74596727-33D0-4D6E-B83A-1EBE7ECC3032}"/>
              </a:ext>
            </a:extLst>
          </p:cNvPr>
          <p:cNvSpPr>
            <a:spLocks noGrp="1"/>
          </p:cNvSpPr>
          <p:nvPr/>
        </p:nvSpPr>
        <p:spPr>
          <a:xfrm>
            <a:off x="9098280" y="1417320"/>
            <a:ext cx="2240280" cy="3401568"/>
          </a:xfrm>
          <a:prstGeom prst="rect">
            <a:avLst/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67C4EE5B-FF85-4ABC-8D6E-B66B465B3CC5}"/>
              </a:ext>
            </a:extLst>
          </p:cNvPr>
          <p:cNvSpPr>
            <a:spLocks noGrp="1"/>
          </p:cNvSpPr>
          <p:nvPr/>
        </p:nvSpPr>
        <p:spPr>
          <a:xfrm>
            <a:off x="9299448" y="1691640"/>
            <a:ext cx="1828800" cy="21945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  <a:defRPr>
                <a:solidFill>
                  <a:srgbClr val="007832"/>
                </a:solidFill>
              </a:defRPr>
            </a:pPr>
            <a:r>
              <a:rPr sz="860" b="1" dirty="0">
                <a:solidFill>
                  <a:srgbClr val="007832"/>
                </a:solidFill>
                <a:latin typeface="Aptos"/>
                <a:ea typeface="Aptos"/>
                <a:cs typeface="Aptos"/>
              </a:rPr>
              <a:t>Позиция ВС</a:t>
            </a:r>
            <a:endParaRPr sz="860" dirty="0"/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EA6A01CE-5072-4194-BB7D-B634B83ABD7F}"/>
              </a:ext>
            </a:extLst>
          </p:cNvPr>
          <p:cNvSpPr>
            <a:spLocks noGrp="1"/>
          </p:cNvSpPr>
          <p:nvPr/>
        </p:nvSpPr>
        <p:spPr>
          <a:xfrm>
            <a:off x="9299448" y="2029968"/>
            <a:ext cx="1874520" cy="969264"/>
          </a:xfrm>
          <a:prstGeom prst="rect">
            <a:avLst/>
          </a:prstGeom>
          <a:noFill/>
        </p:spPr>
        <p:txBody>
          <a:bodyPr wrap="square" lIns="254" tIns="254" rIns="254" bIns="254" anchor="ctr">
            <a:normAutofit fontScale="94593" lnSpcReduction="10000"/>
          </a:bodyPr>
          <a:lstStyle/>
          <a:p>
            <a:pPr marL="0" indent="0">
              <a:buNone/>
            </a:pPr>
            <a:r>
              <a:rPr sz="1120" b="1" dirty="0">
                <a:solidFill>
                  <a:srgbClr val="071E33"/>
                </a:solidFill>
                <a:latin typeface="Aptos"/>
                <a:ea typeface="Aptos"/>
                <a:cs typeface="Aptos"/>
              </a:rPr>
              <a:t>Если первый капитал коррупционный, последующая предпринимательская деятельность сама по себе не легализует источник.</a:t>
            </a:r>
            <a:endParaRPr sz="1120" dirty="0"/>
          </a:p>
        </p:txBody>
      </p:sp>
      <p:sp>
        <p:nvSpPr>
          <p:cNvPr id="26" name="Shape 24">
            <a:extLst>
              <a:ext uri="{FF2B5EF4-FFF2-40B4-BE49-F238E27FC236}">
                <a16:creationId xmlns:a16="http://schemas.microsoft.com/office/drawing/2014/main" id="{9FA581F3-83F9-431E-A561-DF130923A62B}"/>
              </a:ext>
            </a:extLst>
          </p:cNvPr>
          <p:cNvSpPr>
            <a:spLocks noGrp="1"/>
          </p:cNvSpPr>
          <p:nvPr/>
        </p:nvSpPr>
        <p:spPr>
          <a:xfrm>
            <a:off x="9299448" y="3328416"/>
            <a:ext cx="1463040" cy="0"/>
          </a:xfrm>
          <a:prstGeom prst="line">
            <a:avLst/>
          </a:prstGeom>
          <a:noFill/>
          <a:ln w="17812">
            <a:solidFill>
              <a:srgbClr val="007832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A61C7C8F-82D2-45BE-92A3-7CAE8416A774}"/>
              </a:ext>
            </a:extLst>
          </p:cNvPr>
          <p:cNvSpPr>
            <a:spLocks noGrp="1"/>
          </p:cNvSpPr>
          <p:nvPr/>
        </p:nvSpPr>
        <p:spPr>
          <a:xfrm>
            <a:off x="9299448" y="3566160"/>
            <a:ext cx="1874520" cy="804672"/>
          </a:xfrm>
          <a:prstGeom prst="rect">
            <a:avLst/>
          </a:prstGeom>
          <a:noFill/>
        </p:spPr>
        <p:txBody>
          <a:bodyPr wrap="square" lIns="254" tIns="254" rIns="254" bIns="254" anchor="ctr">
            <a:normAutofit/>
          </a:bodyPr>
          <a:lstStyle/>
          <a:p>
            <a:pPr marL="0" indent="0">
              <a:buNone/>
            </a:pPr>
            <a:r>
              <a:rPr sz="98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Хозяйственный доход сохраняет связь, если доказана последовательность превращений.</a:t>
            </a:r>
            <a:endParaRPr sz="980" dirty="0"/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B8A10C23-ACC9-4251-9EBB-694D27FFA467}"/>
              </a:ext>
            </a:extLst>
          </p:cNvPr>
          <p:cNvSpPr>
            <a:spLocks noGrp="1"/>
          </p:cNvSpPr>
          <p:nvPr/>
        </p:nvSpPr>
        <p:spPr>
          <a:xfrm>
            <a:off x="777240" y="4983480"/>
            <a:ext cx="1097280" cy="1828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  <a:defRPr>
                <a:solidFill>
                  <a:srgbClr val="007832"/>
                </a:solidFill>
              </a:defRPr>
            </a:pPr>
            <a:r>
              <a:rPr sz="850" b="1" dirty="0">
                <a:solidFill>
                  <a:srgbClr val="007832"/>
                </a:solidFill>
                <a:latin typeface="Aptos"/>
                <a:ea typeface="Aptos"/>
                <a:cs typeface="Aptos"/>
              </a:rPr>
              <a:t>Смысл дела:</a:t>
            </a:r>
            <a:endParaRPr sz="850" dirty="0"/>
          </a:p>
        </p:txBody>
      </p:sp>
      <p:sp>
        <p:nvSpPr>
          <p:cNvPr id="29" name="Text 27">
            <a:extLst>
              <a:ext uri="{FF2B5EF4-FFF2-40B4-BE49-F238E27FC236}">
                <a16:creationId xmlns:a16="http://schemas.microsoft.com/office/drawing/2014/main" id="{46E11E3C-37A5-4D21-8F71-D6F1E225B371}"/>
              </a:ext>
            </a:extLst>
          </p:cNvPr>
          <p:cNvSpPr>
            <a:spLocks noGrp="1"/>
          </p:cNvSpPr>
          <p:nvPr/>
        </p:nvSpPr>
        <p:spPr>
          <a:xfrm>
            <a:off x="2148840" y="4919472"/>
            <a:ext cx="6629400" cy="594360"/>
          </a:xfrm>
          <a:prstGeom prst="rect">
            <a:avLst/>
          </a:prstGeom>
          <a:noFill/>
        </p:spPr>
        <p:txBody>
          <a:bodyPr wrap="square" lIns="1016" tIns="1016" rIns="1016" bIns="1016" anchor="ctr">
            <a:normAutofit/>
          </a:bodyPr>
          <a:lstStyle/>
          <a:p>
            <a:pPr marL="0" indent="0">
              <a:buNone/>
            </a:pPr>
            <a:r>
              <a:rPr sz="19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Российская версия tracing: источник → актив → выручка → следующий актив.</a:t>
            </a:r>
            <a:endParaRPr sz="1900" dirty="0"/>
          </a:p>
        </p:txBody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9277A7DC-8A02-4EA1-AC96-821B767817C6}"/>
              </a:ext>
            </a:extLst>
          </p:cNvPr>
          <p:cNvSpPr>
            <a:spLocks noGrp="1"/>
          </p:cNvSpPr>
          <p:nvPr/>
        </p:nvSpPr>
        <p:spPr>
          <a:xfrm>
            <a:off x="502920" y="6199632"/>
            <a:ext cx="11064240" cy="14630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550" dirty="0">
                <a:solidFill>
                  <a:srgbClr val="9AA3AF"/>
                </a:solidFill>
                <a:latin typeface="Aptos"/>
                <a:ea typeface="Aptos"/>
                <a:cs typeface="Aptos"/>
              </a:rPr>
              <a:t>Источник: Тематический обзор Верховного Суда РФ № 14/2026, п. 14.</a:t>
            </a:r>
            <a:endParaRPr sz="550" dirty="0"/>
          </a:p>
        </p:txBody>
      </p:sp>
      <p:sp>
        <p:nvSpPr>
          <p:cNvPr id="31" name="Shape 29">
            <a:extLst>
              <a:ext uri="{FF2B5EF4-FFF2-40B4-BE49-F238E27FC236}">
                <a16:creationId xmlns:a16="http://schemas.microsoft.com/office/drawing/2014/main" id="{E91EB70B-19F4-4610-9F5F-CAA47EC0C3BD}"/>
              </a:ext>
            </a:extLst>
          </p:cNvPr>
          <p:cNvSpPr>
            <a:spLocks noGrp="1"/>
          </p:cNvSpPr>
          <p:nvPr/>
        </p:nvSpPr>
        <p:spPr>
          <a:xfrm>
            <a:off x="502920" y="6446520"/>
            <a:ext cx="11064240" cy="0"/>
          </a:xfrm>
          <a:prstGeom prst="line">
            <a:avLst/>
          </a:prstGeom>
          <a:noFill/>
          <a:ln w="889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32" name="Text 30">
            <a:extLst>
              <a:ext uri="{FF2B5EF4-FFF2-40B4-BE49-F238E27FC236}">
                <a16:creationId xmlns:a16="http://schemas.microsoft.com/office/drawing/2014/main" id="{55FA78FD-6BB4-46DA-8766-333746FC3666}"/>
              </a:ext>
            </a:extLst>
          </p:cNvPr>
          <p:cNvSpPr>
            <a:spLocks noGrp="1"/>
          </p:cNvSpPr>
          <p:nvPr/>
        </p:nvSpPr>
        <p:spPr>
          <a:xfrm>
            <a:off x="502920" y="6510528"/>
            <a:ext cx="5852160" cy="16459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endParaRPr sz="660" dirty="0"/>
          </a:p>
        </p:txBody>
      </p:sp>
      <p:sp>
        <p:nvSpPr>
          <p:cNvPr id="33" name="Text 31">
            <a:extLst>
              <a:ext uri="{FF2B5EF4-FFF2-40B4-BE49-F238E27FC236}">
                <a16:creationId xmlns:a16="http://schemas.microsoft.com/office/drawing/2014/main" id="{4F1BED99-D651-4D2F-BBB5-D1C9912F4CB9}"/>
              </a:ext>
            </a:extLst>
          </p:cNvPr>
          <p:cNvSpPr>
            <a:spLocks noGrp="1"/>
          </p:cNvSpPr>
          <p:nvPr/>
        </p:nvSpPr>
        <p:spPr>
          <a:xfrm>
            <a:off x="11064240" y="6473952"/>
            <a:ext cx="502920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  <a:defRPr>
                <a:solidFill>
                  <a:srgbClr val="007832"/>
                </a:solidFill>
              </a:defRPr>
            </a:pPr>
            <a:r>
              <a:rPr sz="800" b="1" dirty="0">
                <a:solidFill>
                  <a:srgbClr val="007832"/>
                </a:solidFill>
                <a:latin typeface="Aptos"/>
                <a:ea typeface="Aptos"/>
                <a:cs typeface="Aptos"/>
              </a:rPr>
              <a:t>04</a:t>
            </a:r>
            <a:endParaRPr sz="800" dirty="0"/>
          </a:p>
        </p:txBody>
      </p:sp>
      <p:sp>
        <p:nvSpPr>
          <p:cNvPr id="34" name="Text 32">
            <a:extLst>
              <a:ext uri="{FF2B5EF4-FFF2-40B4-BE49-F238E27FC236}">
                <a16:creationId xmlns:a16="http://schemas.microsoft.com/office/drawing/2014/main" id="{4F7D62BD-3E52-40E6-871B-3A4FE821B7C9}"/>
              </a:ext>
            </a:extLst>
          </p:cNvPr>
          <p:cNvSpPr>
            <a:spLocks noGrp="1"/>
          </p:cNvSpPr>
          <p:nvPr/>
        </p:nvSpPr>
        <p:spPr>
          <a:xfrm>
            <a:off x="6400800" y="6510528"/>
            <a:ext cx="4572000" cy="16459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</a:pPr>
            <a:r>
              <a:rPr sz="570" dirty="0">
                <a:solidFill>
                  <a:srgbClr val="9AA3AF"/>
                </a:solidFill>
                <a:latin typeface="Aptos"/>
                <a:ea typeface="Aptos"/>
                <a:cs typeface="Aptos"/>
              </a:rPr>
              <a:t>Десять домов: непрерывная цепочка</a:t>
            </a:r>
            <a:endParaRPr sz="570" dirty="0"/>
          </a:p>
        </p:txBody>
      </p:sp>
      <p:pic>
        <p:nvPicPr>
          <p:cNvPr id="69" name="Рисунок 68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03459" y="6480810"/>
            <a:ext cx="1056197" cy="17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3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4503E1D9-1AF8-4BB5-887F-7F2A311FA8C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CD803A5D-CB76-4C57-8289-24622DD95E6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4008" cy="6858000"/>
          </a:xfrm>
          <a:prstGeom prst="rect">
            <a:avLst/>
          </a:prstGeom>
          <a:solidFill>
            <a:srgbClr val="007832"/>
          </a:solidFill>
          <a:ln w="12668">
            <a:solidFill>
              <a:srgbClr val="007832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1753450A-F0C5-482F-81F6-FE61061B4E91}"/>
              </a:ext>
            </a:extLst>
          </p:cNvPr>
          <p:cNvSpPr>
            <a:spLocks noGrp="1"/>
          </p:cNvSpPr>
          <p:nvPr/>
        </p:nvSpPr>
        <p:spPr>
          <a:xfrm>
            <a:off x="502920" y="292608"/>
            <a:ext cx="7863840" cy="2286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  <a:defRPr>
                <a:solidFill>
                  <a:srgbClr val="007832"/>
                </a:solidFill>
              </a:defRPr>
            </a:pPr>
            <a:r>
              <a:rPr sz="850" b="1" dirty="0">
                <a:solidFill>
                  <a:srgbClr val="007832"/>
                </a:solidFill>
                <a:latin typeface="Aptos"/>
                <a:ea typeface="Aptos"/>
                <a:cs typeface="Aptos"/>
              </a:rPr>
              <a:t>ГДЕ ФОРМУЛА СТАНОВИТСЯ ОПАСНОЙ</a:t>
            </a:r>
            <a:endParaRPr sz="85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473AF7A2-EADB-4F43-9F8B-D6BFDCCCE296}"/>
              </a:ext>
            </a:extLst>
          </p:cNvPr>
          <p:cNvSpPr>
            <a:spLocks noGrp="1"/>
          </p:cNvSpPr>
          <p:nvPr/>
        </p:nvSpPr>
        <p:spPr>
          <a:xfrm>
            <a:off x="502920" y="585216"/>
            <a:ext cx="10881360" cy="50292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5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Корпорация </a:t>
            </a:r>
            <a:r>
              <a:rPr lang="ru-RU" sz="25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-</a:t>
            </a:r>
            <a:r>
              <a:rPr sz="25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 не линейная цепочка одного рубля</a:t>
            </a:r>
            <a:endParaRPr sz="25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6466BB13-83FC-4EFF-A9E7-4D494BAA3CFF}"/>
              </a:ext>
            </a:extLst>
          </p:cNvPr>
          <p:cNvSpPr>
            <a:spLocks noGrp="1"/>
          </p:cNvSpPr>
          <p:nvPr/>
        </p:nvSpPr>
        <p:spPr>
          <a:xfrm>
            <a:off x="594360" y="1207008"/>
            <a:ext cx="6080760" cy="566928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85254"/>
          </a:bodyPr>
          <a:lstStyle/>
          <a:p>
            <a:pPr marL="0" indent="0">
              <a:buNone/>
            </a:pPr>
            <a:r>
              <a:rPr sz="20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Сегодняшняя стоимость формируется не одним источником.</a:t>
            </a:r>
            <a:endParaRPr sz="2000" dirty="0"/>
          </a:p>
          <a:p>
            <a:pPr marL="0" indent="0">
              <a:buNone/>
            </a:pPr>
            <a:r>
              <a:rPr sz="20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Смешение требует отдельного анализа.</a:t>
            </a:r>
            <a:endParaRPr sz="20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3EB2E83D-0359-4895-B392-8333C527495A}"/>
              </a:ext>
            </a:extLst>
          </p:cNvPr>
          <p:cNvSpPr>
            <a:spLocks noGrp="1"/>
          </p:cNvSpPr>
          <p:nvPr/>
        </p:nvSpPr>
        <p:spPr>
          <a:xfrm>
            <a:off x="4800600" y="2121408"/>
            <a:ext cx="2606040" cy="786384"/>
          </a:xfrm>
          <a:prstGeom prst="rect">
            <a:avLst/>
          </a:prstGeom>
          <a:solidFill>
            <a:srgbClr val="071E33"/>
          </a:solidFill>
          <a:ln>
            <a:solidFill>
              <a:srgbClr val="071E33"/>
            </a:solidFill>
          </a:ln>
        </p:spPr>
        <p:txBody>
          <a:bodyPr wrap="square" lIns="508" tIns="508" rIns="508" bIns="508" anchor="ctr"/>
          <a:lstStyle/>
          <a:p>
            <a:pPr marL="0" indent="0" algn="ctr">
              <a:buNone/>
            </a:pPr>
            <a:r>
              <a:rPr sz="1800" b="1" dirty="0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СМЕШАННЫЙ</a:t>
            </a:r>
            <a:endParaRPr sz="1800" dirty="0"/>
          </a:p>
          <a:p>
            <a:pPr marL="0" indent="0" algn="ctr">
              <a:buNone/>
            </a:pPr>
            <a:r>
              <a:rPr sz="1800" b="1" dirty="0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КАПИТАЛ</a:t>
            </a:r>
            <a:endParaRPr sz="18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0231D314-B73B-40E0-A4E6-3D36896A066E}"/>
              </a:ext>
            </a:extLst>
          </p:cNvPr>
          <p:cNvSpPr>
            <a:spLocks noGrp="1"/>
          </p:cNvSpPr>
          <p:nvPr/>
        </p:nvSpPr>
        <p:spPr>
          <a:xfrm>
            <a:off x="868680" y="3566160"/>
            <a:ext cx="2514600" cy="29260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930" b="1" dirty="0">
                <a:solidFill>
                  <a:srgbClr val="1F7A4D"/>
                </a:solidFill>
                <a:latin typeface="Aptos"/>
                <a:ea typeface="Aptos"/>
                <a:cs typeface="Aptos"/>
              </a:rPr>
              <a:t>Первоначальный источник</a:t>
            </a:r>
            <a:endParaRPr sz="93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374C96ED-1F4D-48F9-AED7-DBD3C4BF3236}"/>
              </a:ext>
            </a:extLst>
          </p:cNvPr>
          <p:cNvSpPr>
            <a:spLocks noGrp="1"/>
          </p:cNvSpPr>
          <p:nvPr/>
        </p:nvSpPr>
        <p:spPr>
          <a:xfrm>
            <a:off x="868680" y="3950208"/>
            <a:ext cx="2514600" cy="768096"/>
          </a:xfrm>
          <a:prstGeom prst="rect">
            <a:avLst/>
          </a:prstGeom>
          <a:solidFill>
            <a:srgbClr val="EDF7F2"/>
          </a:solidFill>
          <a:ln>
            <a:solidFill>
              <a:srgbClr val="EDF7F2"/>
            </a:solidFill>
          </a:ln>
        </p:spPr>
        <p:txBody>
          <a:bodyPr wrap="square" lIns="508" tIns="508" rIns="508" bIns="508" anchor="ctr">
            <a:normAutofit/>
          </a:bodyPr>
          <a:lstStyle/>
          <a:p>
            <a:pPr marL="0" indent="0" algn="ctr">
              <a:buNone/>
            </a:pPr>
            <a:r>
              <a:rPr sz="145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100 млн ₽ незаконного капитала</a:t>
            </a:r>
            <a:endParaRPr sz="145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65764F34-28EA-4EE7-8681-65A4DEFD9E64}"/>
              </a:ext>
            </a:extLst>
          </p:cNvPr>
          <p:cNvSpPr>
            <a:spLocks noGrp="1"/>
          </p:cNvSpPr>
          <p:nvPr/>
        </p:nvSpPr>
        <p:spPr>
          <a:xfrm>
            <a:off x="3657600" y="3794760"/>
            <a:ext cx="2514600" cy="29260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  <a:defRPr>
                <a:solidFill>
                  <a:srgbClr val="007832"/>
                </a:solidFill>
              </a:defRPr>
            </a:pPr>
            <a:r>
              <a:rPr sz="930" b="1" dirty="0">
                <a:solidFill>
                  <a:srgbClr val="007832"/>
                </a:solidFill>
                <a:latin typeface="Aptos"/>
                <a:ea typeface="Aptos"/>
                <a:cs typeface="Aptos"/>
              </a:rPr>
              <a:t>Банковский долг</a:t>
            </a:r>
            <a:endParaRPr sz="93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CD188B09-5F64-49FA-B464-035C9A450A6A}"/>
              </a:ext>
            </a:extLst>
          </p:cNvPr>
          <p:cNvSpPr>
            <a:spLocks noGrp="1"/>
          </p:cNvSpPr>
          <p:nvPr/>
        </p:nvSpPr>
        <p:spPr>
          <a:xfrm>
            <a:off x="3657600" y="4178808"/>
            <a:ext cx="2514600" cy="768096"/>
          </a:xfrm>
          <a:prstGeom prst="rect">
            <a:avLst/>
          </a:prstGeom>
          <a:solidFill>
            <a:srgbClr val="EDF7F2"/>
          </a:solidFill>
          <a:ln w="12668">
            <a:solidFill>
              <a:srgbClr val="EDF7F2"/>
            </a:solidFill>
            <a:prstDash val="solid"/>
          </a:ln>
        </p:spPr>
        <p:txBody>
          <a:bodyPr wrap="square" lIns="508" tIns="508" rIns="508" bIns="508" anchor="ctr">
            <a:normAutofit/>
          </a:bodyPr>
          <a:lstStyle/>
          <a:p>
            <a:pPr marL="0" indent="0" algn="ctr">
              <a:buNone/>
            </a:pPr>
            <a:r>
              <a:rPr sz="145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20 млрд ₽ кредита</a:t>
            </a:r>
            <a:endParaRPr sz="145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C8CC2A5A-2EB3-40B0-9872-3A5FB89FC19D}"/>
              </a:ext>
            </a:extLst>
          </p:cNvPr>
          <p:cNvSpPr>
            <a:spLocks noGrp="1"/>
          </p:cNvSpPr>
          <p:nvPr/>
        </p:nvSpPr>
        <p:spPr>
          <a:xfrm>
            <a:off x="6446520" y="3794760"/>
            <a:ext cx="2514600" cy="29260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930" b="1" dirty="0">
                <a:solidFill>
                  <a:srgbClr val="071E33"/>
                </a:solidFill>
                <a:latin typeface="Aptos"/>
                <a:ea typeface="Aptos"/>
                <a:cs typeface="Aptos"/>
              </a:rPr>
              <a:t>Независимый инвестор</a:t>
            </a:r>
            <a:endParaRPr sz="93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2B46A0C2-BE7C-456C-8EB9-A052AC287D95}"/>
              </a:ext>
            </a:extLst>
          </p:cNvPr>
          <p:cNvSpPr>
            <a:spLocks noGrp="1"/>
          </p:cNvSpPr>
          <p:nvPr/>
        </p:nvSpPr>
        <p:spPr>
          <a:xfrm>
            <a:off x="6446520" y="4178808"/>
            <a:ext cx="2514600" cy="768096"/>
          </a:xfrm>
          <a:prstGeom prst="rect">
            <a:avLst/>
          </a:prstGeom>
          <a:solidFill>
            <a:srgbClr val="EAF4EE"/>
          </a:solidFill>
          <a:ln w="12668">
            <a:solidFill>
              <a:srgbClr val="EAF4EE"/>
            </a:solidFill>
            <a:prstDash val="solid"/>
          </a:ln>
        </p:spPr>
        <p:txBody>
          <a:bodyPr wrap="square" lIns="508" tIns="508" rIns="508" bIns="508" anchor="ctr">
            <a:normAutofit/>
          </a:bodyPr>
          <a:lstStyle/>
          <a:p>
            <a:pPr marL="0" indent="0" algn="ctr">
              <a:buNone/>
            </a:pPr>
            <a:r>
              <a:rPr sz="145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10 млрд ₽ equity</a:t>
            </a:r>
            <a:endParaRPr sz="1450" dirty="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42E7C476-B920-4C9C-8376-F686DD6C9C91}"/>
              </a:ext>
            </a:extLst>
          </p:cNvPr>
          <p:cNvSpPr>
            <a:spLocks noGrp="1"/>
          </p:cNvSpPr>
          <p:nvPr/>
        </p:nvSpPr>
        <p:spPr>
          <a:xfrm>
            <a:off x="9235440" y="3566160"/>
            <a:ext cx="2148840" cy="29260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  <a:defRPr>
                <a:solidFill>
                  <a:srgbClr val="007832"/>
                </a:solidFill>
              </a:defRPr>
            </a:pPr>
            <a:r>
              <a:rPr sz="930" b="1" dirty="0">
                <a:solidFill>
                  <a:srgbClr val="007832"/>
                </a:solidFill>
                <a:latin typeface="Aptos"/>
                <a:ea typeface="Aptos"/>
                <a:cs typeface="Aptos"/>
              </a:rPr>
              <a:t>Самостоятельная стоимость</a:t>
            </a:r>
            <a:endParaRPr sz="930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CAE2B899-610A-4BB1-A445-114B87D266FB}"/>
              </a:ext>
            </a:extLst>
          </p:cNvPr>
          <p:cNvSpPr>
            <a:spLocks noGrp="1"/>
          </p:cNvSpPr>
          <p:nvPr/>
        </p:nvSpPr>
        <p:spPr>
          <a:xfrm>
            <a:off x="9235440" y="3950208"/>
            <a:ext cx="2148840" cy="768096"/>
          </a:xfrm>
          <a:prstGeom prst="rect">
            <a:avLst/>
          </a:prstGeom>
          <a:solidFill>
            <a:srgbClr val="F3F8F5"/>
          </a:solidFill>
          <a:ln w="12668">
            <a:solidFill>
              <a:srgbClr val="F3F8F5"/>
            </a:solidFill>
            <a:prstDash val="solid"/>
          </a:ln>
        </p:spPr>
        <p:txBody>
          <a:bodyPr wrap="square" lIns="508" tIns="508" rIns="508" bIns="508" anchor="ctr">
            <a:normAutofit/>
          </a:bodyPr>
          <a:lstStyle/>
          <a:p>
            <a:pPr marL="0" indent="0" algn="ctr">
              <a:buNone/>
            </a:pPr>
            <a:r>
              <a:rPr sz="145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труд / IP / рынок / реинвестированная прибыль</a:t>
            </a:r>
            <a:endParaRPr sz="1450" dirty="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AB9ADD2B-F9C1-4190-93DE-45B5CE9539DF}"/>
              </a:ext>
            </a:extLst>
          </p:cNvPr>
          <p:cNvSpPr>
            <a:spLocks noGrp="1"/>
          </p:cNvSpPr>
          <p:nvPr/>
        </p:nvSpPr>
        <p:spPr>
          <a:xfrm>
            <a:off x="960120" y="5532120"/>
            <a:ext cx="101498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  <a:defRPr>
                <a:solidFill>
                  <a:srgbClr val="007832"/>
                </a:solidFill>
              </a:defRPr>
            </a:pPr>
            <a:r>
              <a:rPr sz="1800" b="1" dirty="0">
                <a:solidFill>
                  <a:srgbClr val="007832"/>
                </a:solidFill>
                <a:latin typeface="Aptos Display"/>
                <a:ea typeface="Aptos Display"/>
                <a:cs typeface="Aptos Display"/>
              </a:rPr>
              <a:t>«Без первых денег бизнеса бы не было» ≠ «вся его стоимость имеет незаконное происхождение».</a:t>
            </a:r>
            <a:endParaRPr sz="1800" dirty="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5087CE51-CCCD-4E07-A0AC-5A402C30FAB6}"/>
              </a:ext>
            </a:extLst>
          </p:cNvPr>
          <p:cNvSpPr>
            <a:spLocks noGrp="1"/>
          </p:cNvSpPr>
          <p:nvPr/>
        </p:nvSpPr>
        <p:spPr>
          <a:xfrm>
            <a:off x="502920" y="6199632"/>
            <a:ext cx="11064240" cy="14630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550" dirty="0">
                <a:solidFill>
                  <a:srgbClr val="9AA3AF"/>
                </a:solidFill>
                <a:latin typeface="Aptos"/>
                <a:ea typeface="Aptos"/>
                <a:cs typeface="Aptos"/>
              </a:rPr>
              <a:t>№ 49‑П описывает трансформацию; вопрос смешения законного и незаконного капитала требует дальнейшей формулы.</a:t>
            </a:r>
            <a:endParaRPr sz="550" dirty="0"/>
          </a:p>
        </p:txBody>
      </p:sp>
      <p:sp>
        <p:nvSpPr>
          <p:cNvPr id="18" name="Shape 16">
            <a:extLst>
              <a:ext uri="{FF2B5EF4-FFF2-40B4-BE49-F238E27FC236}">
                <a16:creationId xmlns:a16="http://schemas.microsoft.com/office/drawing/2014/main" id="{FC6E6134-4019-478E-9A9A-811B283A9F67}"/>
              </a:ext>
            </a:extLst>
          </p:cNvPr>
          <p:cNvSpPr>
            <a:spLocks noGrp="1"/>
          </p:cNvSpPr>
          <p:nvPr/>
        </p:nvSpPr>
        <p:spPr>
          <a:xfrm>
            <a:off x="502920" y="6446520"/>
            <a:ext cx="11064240" cy="0"/>
          </a:xfrm>
          <a:prstGeom prst="line">
            <a:avLst/>
          </a:prstGeom>
          <a:noFill/>
          <a:ln w="889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872FB9E4-FB60-4CEB-8327-8943A464C594}"/>
              </a:ext>
            </a:extLst>
          </p:cNvPr>
          <p:cNvSpPr>
            <a:spLocks noGrp="1"/>
          </p:cNvSpPr>
          <p:nvPr/>
        </p:nvSpPr>
        <p:spPr>
          <a:xfrm>
            <a:off x="502920" y="6510528"/>
            <a:ext cx="5852160" cy="16459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endParaRPr sz="660" dirty="0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A4C002E9-F3A5-4C78-A57C-A9CA501AECB2}"/>
              </a:ext>
            </a:extLst>
          </p:cNvPr>
          <p:cNvSpPr>
            <a:spLocks noGrp="1"/>
          </p:cNvSpPr>
          <p:nvPr/>
        </p:nvSpPr>
        <p:spPr>
          <a:xfrm>
            <a:off x="11064240" y="6473952"/>
            <a:ext cx="502920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  <a:defRPr>
                <a:solidFill>
                  <a:srgbClr val="007832"/>
                </a:solidFill>
              </a:defRPr>
            </a:pPr>
            <a:r>
              <a:rPr sz="800" b="1" dirty="0">
                <a:solidFill>
                  <a:srgbClr val="007832"/>
                </a:solidFill>
                <a:latin typeface="Aptos"/>
                <a:ea typeface="Aptos"/>
                <a:cs typeface="Aptos"/>
              </a:rPr>
              <a:t>05</a:t>
            </a:r>
            <a:endParaRPr sz="800" dirty="0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ECBC2579-4E0B-4FB8-B820-B90D9E8EA336}"/>
              </a:ext>
            </a:extLst>
          </p:cNvPr>
          <p:cNvSpPr>
            <a:spLocks noGrp="1"/>
          </p:cNvSpPr>
          <p:nvPr/>
        </p:nvSpPr>
        <p:spPr>
          <a:xfrm>
            <a:off x="6400800" y="6510528"/>
            <a:ext cx="4572000" cy="16459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</a:pPr>
            <a:r>
              <a:rPr sz="570" dirty="0">
                <a:solidFill>
                  <a:srgbClr val="9AA3AF"/>
                </a:solidFill>
                <a:latin typeface="Aptos"/>
                <a:ea typeface="Aptos"/>
                <a:cs typeface="Aptos"/>
              </a:rPr>
              <a:t>Смешанный капитал: главный пробел</a:t>
            </a:r>
            <a:endParaRPr sz="570" dirty="0"/>
          </a:p>
        </p:txBody>
      </p:sp>
      <p:pic>
        <p:nvPicPr>
          <p:cNvPr id="43" name="Рисунок 42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03459" y="6480810"/>
            <a:ext cx="1056197" cy="17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71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D20D6C8D-D218-42DA-9C6D-5EA57EF26CC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3EC12CA7-6877-4527-A77A-3D6F3C42844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4008" cy="6858000"/>
          </a:xfrm>
          <a:prstGeom prst="rect">
            <a:avLst/>
          </a:prstGeom>
          <a:solidFill>
            <a:srgbClr val="007832"/>
          </a:solidFill>
          <a:ln w="12668">
            <a:solidFill>
              <a:srgbClr val="007832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1C1240D5-6EFA-4DB7-B07D-9B701C5DE214}"/>
              </a:ext>
            </a:extLst>
          </p:cNvPr>
          <p:cNvSpPr>
            <a:spLocks noGrp="1"/>
          </p:cNvSpPr>
          <p:nvPr/>
        </p:nvSpPr>
        <p:spPr>
          <a:xfrm>
            <a:off x="502920" y="292608"/>
            <a:ext cx="7863840" cy="2286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  <a:defRPr>
                <a:solidFill>
                  <a:srgbClr val="007832"/>
                </a:solidFill>
              </a:defRPr>
            </a:pPr>
            <a:r>
              <a:rPr sz="850" b="1" dirty="0">
                <a:solidFill>
                  <a:srgbClr val="007832"/>
                </a:solidFill>
                <a:latin typeface="Aptos"/>
                <a:ea typeface="Aptos"/>
                <a:cs typeface="Aptos"/>
              </a:rPr>
              <a:t>ЗАБЫТАЯ ПОЛОВИНА № 49‑П</a:t>
            </a:r>
            <a:endParaRPr sz="85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A1BB6386-4F1E-4D3E-956F-B06CC8EF5893}"/>
              </a:ext>
            </a:extLst>
          </p:cNvPr>
          <p:cNvSpPr>
            <a:spLocks noGrp="1"/>
          </p:cNvSpPr>
          <p:nvPr/>
        </p:nvSpPr>
        <p:spPr>
          <a:xfrm>
            <a:off x="502920" y="585216"/>
            <a:ext cx="10881360" cy="50292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5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Коррупция не заражает весь баланс</a:t>
            </a:r>
            <a:endParaRPr sz="25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FD6622C2-3B43-4768-9EA2-D37A96C65B8D}"/>
              </a:ext>
            </a:extLst>
          </p:cNvPr>
          <p:cNvSpPr>
            <a:spLocks noGrp="1"/>
          </p:cNvSpPr>
          <p:nvPr/>
        </p:nvSpPr>
        <p:spPr>
          <a:xfrm>
            <a:off x="594360" y="1225296"/>
            <a:ext cx="4754880" cy="2286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  <a:defRPr>
                <a:solidFill>
                  <a:srgbClr val="007832"/>
                </a:solidFill>
              </a:defRPr>
            </a:pPr>
            <a:r>
              <a:rPr sz="900" b="1" dirty="0">
                <a:solidFill>
                  <a:srgbClr val="007832"/>
                </a:solidFill>
                <a:latin typeface="Aptos"/>
                <a:ea typeface="Aptos"/>
                <a:cs typeface="Aptos"/>
              </a:rPr>
              <a:t>Предел вмешательства</a:t>
            </a:r>
            <a:endParaRPr sz="9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3B1646D1-3C87-4F0C-B263-6520C070AE66}"/>
              </a:ext>
            </a:extLst>
          </p:cNvPr>
          <p:cNvSpPr>
            <a:spLocks noGrp="1"/>
          </p:cNvSpPr>
          <p:nvPr/>
        </p:nvSpPr>
        <p:spPr>
          <a:xfrm>
            <a:off x="594360" y="1572768"/>
            <a:ext cx="9921240" cy="502920"/>
          </a:xfrm>
          <a:prstGeom prst="rect">
            <a:avLst/>
          </a:prstGeom>
          <a:noFill/>
        </p:spPr>
        <p:txBody>
          <a:bodyPr wrap="square" lIns="1016" tIns="1016" rIns="1016" bIns="1016" anchor="ctr">
            <a:normAutofit fontScale="99586"/>
          </a:bodyPr>
          <a:lstStyle/>
          <a:p>
            <a:pPr marL="0" indent="0">
              <a:buNone/>
            </a:pPr>
            <a:r>
              <a:rPr sz="19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Изъятие не должно выходить за имущественную сферу, сформированную нарушением.</a:t>
            </a:r>
            <a:endParaRPr sz="1900" dirty="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59D6A1B7-72B4-4140-BC04-86F36BA53595}"/>
              </a:ext>
            </a:extLst>
          </p:cNvPr>
          <p:cNvSpPr>
            <a:spLocks noGrp="1"/>
          </p:cNvSpPr>
          <p:nvPr/>
        </p:nvSpPr>
        <p:spPr>
          <a:xfrm>
            <a:off x="1298448" y="3172968"/>
            <a:ext cx="2462784" cy="0"/>
          </a:xfrm>
          <a:prstGeom prst="line">
            <a:avLst/>
          </a:prstGeom>
          <a:noFill/>
          <a:ln w="2286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32125972-539E-49EA-B373-BA9F64E310B6}"/>
              </a:ext>
            </a:extLst>
          </p:cNvPr>
          <p:cNvSpPr>
            <a:spLocks noGrp="1"/>
          </p:cNvSpPr>
          <p:nvPr/>
        </p:nvSpPr>
        <p:spPr>
          <a:xfrm>
            <a:off x="4163568" y="3172968"/>
            <a:ext cx="2462784" cy="0"/>
          </a:xfrm>
          <a:prstGeom prst="line">
            <a:avLst/>
          </a:prstGeom>
          <a:noFill/>
          <a:ln w="2286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25D9C197-B04F-4762-92C4-AF5ACE10A67E}"/>
              </a:ext>
            </a:extLst>
          </p:cNvPr>
          <p:cNvSpPr>
            <a:spLocks noGrp="1"/>
          </p:cNvSpPr>
          <p:nvPr/>
        </p:nvSpPr>
        <p:spPr>
          <a:xfrm>
            <a:off x="7028688" y="3172968"/>
            <a:ext cx="2462784" cy="0"/>
          </a:xfrm>
          <a:prstGeom prst="line">
            <a:avLst/>
          </a:prstGeom>
          <a:noFill/>
          <a:ln w="2286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1D5AA2C0-850C-477A-9734-7EA2FCF67094}"/>
              </a:ext>
            </a:extLst>
          </p:cNvPr>
          <p:cNvSpPr>
            <a:spLocks noGrp="1"/>
          </p:cNvSpPr>
          <p:nvPr/>
        </p:nvSpPr>
        <p:spPr>
          <a:xfrm>
            <a:off x="941832" y="3017520"/>
            <a:ext cx="310896" cy="310896"/>
          </a:xfrm>
          <a:prstGeom prst="ellipse">
            <a:avLst/>
          </a:prstGeom>
          <a:solidFill>
            <a:srgbClr val="FFFFFF"/>
          </a:solidFill>
          <a:ln w="15240">
            <a:solidFill>
              <a:srgbClr val="071E33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4BC2FF39-D83A-48EA-AC78-3BBFBC32FD7E}"/>
              </a:ext>
            </a:extLst>
          </p:cNvPr>
          <p:cNvSpPr>
            <a:spLocks noGrp="1"/>
          </p:cNvSpPr>
          <p:nvPr/>
        </p:nvSpPr>
        <p:spPr>
          <a:xfrm>
            <a:off x="566928" y="2496312"/>
            <a:ext cx="1060704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4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1</a:t>
            </a:r>
            <a:endParaRPr sz="140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F8343319-8B7A-4394-8AAC-EBACF707FC3F}"/>
              </a:ext>
            </a:extLst>
          </p:cNvPr>
          <p:cNvSpPr>
            <a:spLocks noGrp="1"/>
          </p:cNvSpPr>
          <p:nvPr/>
        </p:nvSpPr>
        <p:spPr>
          <a:xfrm>
            <a:off x="256032" y="3483864"/>
            <a:ext cx="1682496" cy="685800"/>
          </a:xfrm>
          <a:prstGeom prst="rect">
            <a:avLst/>
          </a:prstGeom>
          <a:noFill/>
        </p:spPr>
        <p:txBody>
          <a:bodyPr wrap="square" lIns="381" tIns="381" rIns="381" bIns="381" anchor="ctr">
            <a:normAutofit/>
          </a:bodyPr>
          <a:lstStyle/>
          <a:p>
            <a:pPr marL="0" indent="0" algn="ctr">
              <a:buNone/>
            </a:pPr>
            <a:r>
              <a:rPr sz="88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исходный источник</a:t>
            </a:r>
            <a:endParaRPr sz="880" dirty="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60A31CDA-65B4-4912-B766-05B3222ED00D}"/>
              </a:ext>
            </a:extLst>
          </p:cNvPr>
          <p:cNvSpPr>
            <a:spLocks noGrp="1"/>
          </p:cNvSpPr>
          <p:nvPr/>
        </p:nvSpPr>
        <p:spPr>
          <a:xfrm>
            <a:off x="3806952" y="3017520"/>
            <a:ext cx="310896" cy="310896"/>
          </a:xfrm>
          <a:prstGeom prst="ellipse">
            <a:avLst/>
          </a:prstGeom>
          <a:solidFill>
            <a:srgbClr val="FFFFFF"/>
          </a:solidFill>
          <a:ln w="15240">
            <a:solidFill>
              <a:srgbClr val="071E33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B3B861A5-E8BB-4256-A6BD-D15505087F2A}"/>
              </a:ext>
            </a:extLst>
          </p:cNvPr>
          <p:cNvSpPr>
            <a:spLocks noGrp="1"/>
          </p:cNvSpPr>
          <p:nvPr/>
        </p:nvSpPr>
        <p:spPr>
          <a:xfrm>
            <a:off x="3432048" y="2496312"/>
            <a:ext cx="1060704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4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2</a:t>
            </a:r>
            <a:endParaRPr sz="1400" dirty="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4FA3BA19-DE2F-4A3B-91E1-5196321E7952}"/>
              </a:ext>
            </a:extLst>
          </p:cNvPr>
          <p:cNvSpPr>
            <a:spLocks noGrp="1"/>
          </p:cNvSpPr>
          <p:nvPr/>
        </p:nvSpPr>
        <p:spPr>
          <a:xfrm>
            <a:off x="3121152" y="3483864"/>
            <a:ext cx="1682496" cy="685800"/>
          </a:xfrm>
          <a:prstGeom prst="rect">
            <a:avLst/>
          </a:prstGeom>
          <a:noFill/>
        </p:spPr>
        <p:txBody>
          <a:bodyPr wrap="square" lIns="381" tIns="381" rIns="381" bIns="381" anchor="ctr">
            <a:normAutofit/>
          </a:bodyPr>
          <a:lstStyle/>
          <a:p>
            <a:pPr marL="0" indent="0" algn="ctr">
              <a:buNone/>
            </a:pPr>
            <a:r>
              <a:rPr sz="88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факт преобразования</a:t>
            </a:r>
            <a:endParaRPr sz="880" dirty="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2E29B5D8-FDB6-40EC-BCD0-36601A0DA6B1}"/>
              </a:ext>
            </a:extLst>
          </p:cNvPr>
          <p:cNvSpPr>
            <a:spLocks noGrp="1"/>
          </p:cNvSpPr>
          <p:nvPr/>
        </p:nvSpPr>
        <p:spPr>
          <a:xfrm>
            <a:off x="6672072" y="3017520"/>
            <a:ext cx="310896" cy="310896"/>
          </a:xfrm>
          <a:prstGeom prst="ellipse">
            <a:avLst/>
          </a:prstGeom>
          <a:solidFill>
            <a:srgbClr val="FFFFFF"/>
          </a:solidFill>
          <a:ln w="15240">
            <a:solidFill>
              <a:srgbClr val="071E33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D815896F-ADCC-463E-90F1-CC6E387820CC}"/>
              </a:ext>
            </a:extLst>
          </p:cNvPr>
          <p:cNvSpPr>
            <a:spLocks noGrp="1"/>
          </p:cNvSpPr>
          <p:nvPr/>
        </p:nvSpPr>
        <p:spPr>
          <a:xfrm>
            <a:off x="6297168" y="2496312"/>
            <a:ext cx="1060704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4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3</a:t>
            </a:r>
            <a:endParaRPr sz="140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5429A6DB-664D-4C51-A72D-D66B3B7C6D40}"/>
              </a:ext>
            </a:extLst>
          </p:cNvPr>
          <p:cNvSpPr>
            <a:spLocks noGrp="1"/>
          </p:cNvSpPr>
          <p:nvPr/>
        </p:nvSpPr>
        <p:spPr>
          <a:xfrm>
            <a:off x="5986272" y="3483864"/>
            <a:ext cx="1682496" cy="685800"/>
          </a:xfrm>
          <a:prstGeom prst="rect">
            <a:avLst/>
          </a:prstGeom>
          <a:noFill/>
        </p:spPr>
        <p:txBody>
          <a:bodyPr wrap="square" lIns="381" tIns="381" rIns="381" bIns="381" anchor="ctr">
            <a:normAutofit/>
          </a:bodyPr>
          <a:lstStyle/>
          <a:p>
            <a:pPr marL="0" indent="0" algn="ctr">
              <a:buNone/>
            </a:pPr>
            <a:r>
              <a:rPr sz="88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связь с приростом</a:t>
            </a:r>
            <a:endParaRPr sz="880" dirty="0"/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EF83774C-6F0E-4539-9D83-C03AAC1EE54B}"/>
              </a:ext>
            </a:extLst>
          </p:cNvPr>
          <p:cNvSpPr>
            <a:spLocks noGrp="1"/>
          </p:cNvSpPr>
          <p:nvPr/>
        </p:nvSpPr>
        <p:spPr>
          <a:xfrm>
            <a:off x="9537192" y="3017520"/>
            <a:ext cx="310896" cy="310896"/>
          </a:xfrm>
          <a:prstGeom prst="ellipse">
            <a:avLst/>
          </a:prstGeom>
          <a:solidFill>
            <a:srgbClr val="007832"/>
          </a:solidFill>
          <a:ln w="15240">
            <a:solidFill>
              <a:srgbClr val="007832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22E68024-05FE-4B38-851F-525DD4E28F3C}"/>
              </a:ext>
            </a:extLst>
          </p:cNvPr>
          <p:cNvSpPr>
            <a:spLocks noGrp="1"/>
          </p:cNvSpPr>
          <p:nvPr/>
        </p:nvSpPr>
        <p:spPr>
          <a:xfrm>
            <a:off x="9162288" y="2496312"/>
            <a:ext cx="1060704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  <a:defRPr>
                <a:solidFill>
                  <a:srgbClr val="007832"/>
                </a:solidFill>
              </a:defRPr>
            </a:pPr>
            <a:r>
              <a:rPr sz="1400" b="1" dirty="0">
                <a:solidFill>
                  <a:srgbClr val="007832"/>
                </a:solidFill>
                <a:latin typeface="Aptos Display"/>
                <a:ea typeface="Aptos Display"/>
                <a:cs typeface="Aptos Display"/>
              </a:rPr>
              <a:t>4</a:t>
            </a:r>
            <a:endParaRPr sz="1400" dirty="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2894FFB8-1409-4F06-8B67-6621CF45F7C0}"/>
              </a:ext>
            </a:extLst>
          </p:cNvPr>
          <p:cNvSpPr>
            <a:spLocks noGrp="1"/>
          </p:cNvSpPr>
          <p:nvPr/>
        </p:nvSpPr>
        <p:spPr>
          <a:xfrm>
            <a:off x="8851392" y="3483864"/>
            <a:ext cx="1682496" cy="685800"/>
          </a:xfrm>
          <a:prstGeom prst="rect">
            <a:avLst/>
          </a:prstGeom>
          <a:noFill/>
        </p:spPr>
        <p:txBody>
          <a:bodyPr wrap="square" lIns="381" tIns="381" rIns="381" bIns="381" anchor="ctr">
            <a:normAutofit/>
          </a:bodyPr>
          <a:lstStyle/>
          <a:p>
            <a:pPr marL="0" indent="0" algn="ctr">
              <a:buNone/>
            </a:pPr>
            <a:r>
              <a:rPr sz="88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объем результата</a:t>
            </a:r>
            <a:endParaRPr sz="880" dirty="0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FF0DA49A-D7A0-4717-ABFA-88607E89E487}"/>
              </a:ext>
            </a:extLst>
          </p:cNvPr>
          <p:cNvSpPr>
            <a:spLocks noGrp="1"/>
          </p:cNvSpPr>
          <p:nvPr/>
        </p:nvSpPr>
        <p:spPr>
          <a:xfrm>
            <a:off x="2926080" y="4443984"/>
            <a:ext cx="2011680" cy="21031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860" b="1" dirty="0">
                <a:solidFill>
                  <a:srgbClr val="6B7280"/>
                </a:solidFill>
                <a:latin typeface="Aptos"/>
                <a:ea typeface="Aptos"/>
                <a:cs typeface="Aptos"/>
              </a:rPr>
              <a:t>не аффилированность</a:t>
            </a:r>
            <a:endParaRPr sz="860" dirty="0"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24B1B834-DF68-43C7-A8B5-E10FE6E61C50}"/>
              </a:ext>
            </a:extLst>
          </p:cNvPr>
          <p:cNvSpPr>
            <a:spLocks noGrp="1"/>
          </p:cNvSpPr>
          <p:nvPr/>
        </p:nvSpPr>
        <p:spPr>
          <a:xfrm>
            <a:off x="5897880" y="4443984"/>
            <a:ext cx="2011680" cy="21031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860" b="1" dirty="0">
                <a:solidFill>
                  <a:srgbClr val="6B7280"/>
                </a:solidFill>
                <a:latin typeface="Aptos"/>
                <a:ea typeface="Aptos"/>
                <a:cs typeface="Aptos"/>
              </a:rPr>
              <a:t>не хронология</a:t>
            </a:r>
            <a:endParaRPr sz="860" dirty="0"/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F61B67C1-4710-443D-8DF2-4EEE49BFE5D1}"/>
              </a:ext>
            </a:extLst>
          </p:cNvPr>
          <p:cNvSpPr>
            <a:spLocks noGrp="1"/>
          </p:cNvSpPr>
          <p:nvPr/>
        </p:nvSpPr>
        <p:spPr>
          <a:xfrm>
            <a:off x="8915400" y="4443984"/>
            <a:ext cx="1691640" cy="21031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  <a:defRPr>
                <a:solidFill>
                  <a:srgbClr val="007832"/>
                </a:solidFill>
              </a:defRPr>
            </a:pPr>
            <a:r>
              <a:rPr sz="860" b="1" dirty="0">
                <a:solidFill>
                  <a:srgbClr val="007832"/>
                </a:solidFill>
                <a:latin typeface="Aptos"/>
                <a:ea typeface="Aptos"/>
                <a:cs typeface="Aptos"/>
              </a:rPr>
              <a:t>не предположение</a:t>
            </a:r>
            <a:endParaRPr sz="860" dirty="0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952ABA22-68DF-4E1B-A3A1-483CCBAC633C}"/>
              </a:ext>
            </a:extLst>
          </p:cNvPr>
          <p:cNvSpPr>
            <a:spLocks noGrp="1"/>
          </p:cNvSpPr>
          <p:nvPr/>
        </p:nvSpPr>
        <p:spPr>
          <a:xfrm>
            <a:off x="822960" y="5175504"/>
            <a:ext cx="2240280" cy="2286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  <a:defRPr>
                <a:solidFill>
                  <a:srgbClr val="007832"/>
                </a:solidFill>
              </a:defRPr>
            </a:pPr>
            <a:r>
              <a:rPr sz="920" b="1" dirty="0">
                <a:solidFill>
                  <a:srgbClr val="007832"/>
                </a:solidFill>
                <a:latin typeface="Aptos"/>
                <a:ea typeface="Aptos"/>
                <a:cs typeface="Aptos"/>
              </a:rPr>
              <a:t>Бремя прокурора</a:t>
            </a:r>
            <a:endParaRPr sz="920" dirty="0"/>
          </a:p>
        </p:txBody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71A46785-E557-4A1B-AF68-DE7DA4489944}"/>
              </a:ext>
            </a:extLst>
          </p:cNvPr>
          <p:cNvSpPr>
            <a:spLocks noGrp="1"/>
          </p:cNvSpPr>
          <p:nvPr/>
        </p:nvSpPr>
        <p:spPr>
          <a:xfrm>
            <a:off x="3337560" y="5102352"/>
            <a:ext cx="7315200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250" b="1" dirty="0">
                <a:solidFill>
                  <a:srgbClr val="071E33"/>
                </a:solidFill>
                <a:latin typeface="Aptos"/>
                <a:ea typeface="Aptos"/>
                <a:cs typeface="Aptos"/>
              </a:rPr>
              <a:t>Нужна причинно‑следственная связь между нарушением и приростом имущества — не просто общая связь с бенефициаром.</a:t>
            </a:r>
            <a:endParaRPr sz="1250" dirty="0"/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E2C45830-D443-49EB-B32A-0CE0B3DE20F2}"/>
              </a:ext>
            </a:extLst>
          </p:cNvPr>
          <p:cNvSpPr>
            <a:spLocks noGrp="1"/>
          </p:cNvSpPr>
          <p:nvPr/>
        </p:nvSpPr>
        <p:spPr>
          <a:xfrm>
            <a:off x="502920" y="6199632"/>
            <a:ext cx="11064240" cy="14630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550" dirty="0">
                <a:solidFill>
                  <a:srgbClr val="9AA3AF"/>
                </a:solidFill>
                <a:latin typeface="Aptos"/>
                <a:ea typeface="Aptos"/>
                <a:cs typeface="Aptos"/>
              </a:rPr>
              <a:t>Источник: Постановление Конституционного Суда РФ от 31.10.2024 № 49‑П, п. 6.1.</a:t>
            </a:r>
            <a:endParaRPr sz="550" dirty="0"/>
          </a:p>
        </p:txBody>
      </p:sp>
      <p:sp>
        <p:nvSpPr>
          <p:cNvPr id="29" name="Shape 27">
            <a:extLst>
              <a:ext uri="{FF2B5EF4-FFF2-40B4-BE49-F238E27FC236}">
                <a16:creationId xmlns:a16="http://schemas.microsoft.com/office/drawing/2014/main" id="{DDDC9E45-0894-4408-80C3-EB9BCB823728}"/>
              </a:ext>
            </a:extLst>
          </p:cNvPr>
          <p:cNvSpPr>
            <a:spLocks noGrp="1"/>
          </p:cNvSpPr>
          <p:nvPr/>
        </p:nvSpPr>
        <p:spPr>
          <a:xfrm>
            <a:off x="502920" y="6446520"/>
            <a:ext cx="11064240" cy="0"/>
          </a:xfrm>
          <a:prstGeom prst="line">
            <a:avLst/>
          </a:prstGeom>
          <a:noFill/>
          <a:ln w="889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64346D4B-60D1-46E2-BD8C-D4A828BED520}"/>
              </a:ext>
            </a:extLst>
          </p:cNvPr>
          <p:cNvSpPr>
            <a:spLocks noGrp="1"/>
          </p:cNvSpPr>
          <p:nvPr/>
        </p:nvSpPr>
        <p:spPr>
          <a:xfrm>
            <a:off x="502920" y="6510528"/>
            <a:ext cx="5852160" cy="16459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endParaRPr sz="660" dirty="0"/>
          </a:p>
        </p:txBody>
      </p:sp>
      <p:sp>
        <p:nvSpPr>
          <p:cNvPr id="31" name="Text 29">
            <a:extLst>
              <a:ext uri="{FF2B5EF4-FFF2-40B4-BE49-F238E27FC236}">
                <a16:creationId xmlns:a16="http://schemas.microsoft.com/office/drawing/2014/main" id="{07824BD4-748E-4573-9FCF-C1CA7B8A5EB3}"/>
              </a:ext>
            </a:extLst>
          </p:cNvPr>
          <p:cNvSpPr>
            <a:spLocks noGrp="1"/>
          </p:cNvSpPr>
          <p:nvPr/>
        </p:nvSpPr>
        <p:spPr>
          <a:xfrm>
            <a:off x="11064240" y="6473952"/>
            <a:ext cx="502920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  <a:defRPr>
                <a:solidFill>
                  <a:srgbClr val="007832"/>
                </a:solidFill>
              </a:defRPr>
            </a:pPr>
            <a:r>
              <a:rPr sz="800" b="1" dirty="0">
                <a:solidFill>
                  <a:srgbClr val="007832"/>
                </a:solidFill>
                <a:latin typeface="Aptos"/>
                <a:ea typeface="Aptos"/>
                <a:cs typeface="Aptos"/>
              </a:rPr>
              <a:t>06</a:t>
            </a:r>
            <a:endParaRPr sz="800" dirty="0"/>
          </a:p>
        </p:txBody>
      </p:sp>
      <p:sp>
        <p:nvSpPr>
          <p:cNvPr id="32" name="Text 30">
            <a:extLst>
              <a:ext uri="{FF2B5EF4-FFF2-40B4-BE49-F238E27FC236}">
                <a16:creationId xmlns:a16="http://schemas.microsoft.com/office/drawing/2014/main" id="{844D4D4C-1049-4883-AA5E-565564494777}"/>
              </a:ext>
            </a:extLst>
          </p:cNvPr>
          <p:cNvSpPr>
            <a:spLocks noGrp="1"/>
          </p:cNvSpPr>
          <p:nvPr/>
        </p:nvSpPr>
        <p:spPr>
          <a:xfrm>
            <a:off x="6400800" y="6510528"/>
            <a:ext cx="4572000" cy="16459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</a:pPr>
            <a:r>
              <a:rPr sz="570" dirty="0">
                <a:solidFill>
                  <a:srgbClr val="9AA3AF"/>
                </a:solidFill>
                <a:latin typeface="Aptos"/>
                <a:ea typeface="Aptos"/>
                <a:cs typeface="Aptos"/>
              </a:rPr>
              <a:t>Причинность, а не «заражение»</a:t>
            </a:r>
            <a:endParaRPr sz="570" dirty="0"/>
          </a:p>
        </p:txBody>
      </p:sp>
      <p:pic>
        <p:nvPicPr>
          <p:cNvPr id="65" name="Рисунок 6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03459" y="6480810"/>
            <a:ext cx="1056197" cy="17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7670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515E2399-E566-4ED9-AB23-3F6370973CE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699C3C93-B720-487B-A6E2-CD248A52CE5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4008" cy="6858000"/>
          </a:xfrm>
          <a:prstGeom prst="rect">
            <a:avLst/>
          </a:prstGeom>
          <a:solidFill>
            <a:srgbClr val="007832"/>
          </a:solidFill>
          <a:ln w="12668">
            <a:solidFill>
              <a:srgbClr val="007832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BDA5D58F-3092-45CC-8C73-016CABD37B8D}"/>
              </a:ext>
            </a:extLst>
          </p:cNvPr>
          <p:cNvSpPr>
            <a:spLocks noGrp="1"/>
          </p:cNvSpPr>
          <p:nvPr/>
        </p:nvSpPr>
        <p:spPr>
          <a:xfrm>
            <a:off x="502920" y="292608"/>
            <a:ext cx="7863840" cy="2286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  <a:defRPr>
                <a:solidFill>
                  <a:srgbClr val="007832"/>
                </a:solidFill>
              </a:defRPr>
            </a:pPr>
            <a:r>
              <a:rPr sz="850" b="1" dirty="0">
                <a:solidFill>
                  <a:srgbClr val="007832"/>
                </a:solidFill>
                <a:latin typeface="Aptos"/>
                <a:ea typeface="Aptos"/>
                <a:cs typeface="Aptos"/>
              </a:rPr>
              <a:t>ТЕСТ ДЛЯ СУДА</a:t>
            </a:r>
            <a:endParaRPr sz="85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5AFB8DF9-EF7C-4704-9CAE-764F47CD15E5}"/>
              </a:ext>
            </a:extLst>
          </p:cNvPr>
          <p:cNvSpPr>
            <a:spLocks noGrp="1"/>
          </p:cNvSpPr>
          <p:nvPr/>
        </p:nvSpPr>
        <p:spPr>
          <a:xfrm>
            <a:off x="502920" y="585216"/>
            <a:ext cx="10881360" cy="50292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5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Три доказательства </a:t>
            </a:r>
            <a:r>
              <a:rPr lang="en-US" sz="25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-</a:t>
            </a:r>
            <a:r>
              <a:rPr sz="25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 для каждого следующего актива</a:t>
            </a:r>
            <a:endParaRPr sz="25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68A67865-FF9A-4F34-B99B-7EEBC1BB8185}"/>
              </a:ext>
            </a:extLst>
          </p:cNvPr>
          <p:cNvSpPr>
            <a:spLocks noGrp="1"/>
          </p:cNvSpPr>
          <p:nvPr/>
        </p:nvSpPr>
        <p:spPr>
          <a:xfrm>
            <a:off x="822960" y="1417320"/>
            <a:ext cx="1828800" cy="23774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  <a:defRPr>
                <a:solidFill>
                  <a:srgbClr val="007832"/>
                </a:solidFill>
              </a:defRPr>
            </a:pPr>
            <a:r>
              <a:rPr sz="900" b="1" dirty="0">
                <a:solidFill>
                  <a:srgbClr val="007832"/>
                </a:solidFill>
                <a:latin typeface="Aptos"/>
                <a:ea typeface="Aptos"/>
                <a:cs typeface="Aptos"/>
              </a:rPr>
              <a:t>Что должен доказать истец</a:t>
            </a:r>
            <a:endParaRPr sz="9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6B7A9461-73FB-411A-AAB7-9CF4597124D2}"/>
              </a:ext>
            </a:extLst>
          </p:cNvPr>
          <p:cNvSpPr>
            <a:spLocks noGrp="1"/>
          </p:cNvSpPr>
          <p:nvPr/>
        </p:nvSpPr>
        <p:spPr>
          <a:xfrm>
            <a:off x="822960" y="1755648"/>
            <a:ext cx="3017520" cy="3200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9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Источник → цепочка → объем</a:t>
            </a:r>
            <a:endParaRPr sz="19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8EDA5276-6334-409B-82C4-402BE70E3E9D}"/>
              </a:ext>
            </a:extLst>
          </p:cNvPr>
          <p:cNvSpPr>
            <a:spLocks noGrp="1"/>
          </p:cNvSpPr>
          <p:nvPr/>
        </p:nvSpPr>
        <p:spPr>
          <a:xfrm>
            <a:off x="822960" y="2267712"/>
            <a:ext cx="3886200" cy="548640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96389" lnSpcReduction="10000"/>
          </a:bodyPr>
          <a:lstStyle/>
          <a:p>
            <a:pPr marL="0" indent="0">
              <a:buNone/>
            </a:pPr>
            <a:r>
              <a:rPr sz="135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Какой незаконный ресурс вошел в актив; во что он превратился; какая часть сегодняшней стоимости им сформирована.</a:t>
            </a:r>
            <a:endParaRPr sz="135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D2B62041-7264-40DB-B196-179592D316A6}"/>
              </a:ext>
            </a:extLst>
          </p:cNvPr>
          <p:cNvSpPr>
            <a:spLocks noGrp="1"/>
          </p:cNvSpPr>
          <p:nvPr/>
        </p:nvSpPr>
        <p:spPr>
          <a:xfrm>
            <a:off x="6629400" y="1417320"/>
            <a:ext cx="1920240" cy="23774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  <a:defRPr>
                <a:solidFill>
                  <a:srgbClr val="007832"/>
                </a:solidFill>
              </a:defRPr>
            </a:pPr>
            <a:r>
              <a:rPr sz="900" b="1" dirty="0">
                <a:solidFill>
                  <a:srgbClr val="007832"/>
                </a:solidFill>
                <a:latin typeface="Aptos"/>
                <a:ea typeface="Aptos"/>
                <a:cs typeface="Aptos"/>
              </a:rPr>
              <a:t>Что вправе доказать ответчик</a:t>
            </a:r>
            <a:endParaRPr sz="9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E4ED3E88-39C7-438E-B7C5-DD1C3826C147}"/>
              </a:ext>
            </a:extLst>
          </p:cNvPr>
          <p:cNvSpPr>
            <a:spLocks noGrp="1"/>
          </p:cNvSpPr>
          <p:nvPr/>
        </p:nvSpPr>
        <p:spPr>
          <a:xfrm>
            <a:off x="6629400" y="1755648"/>
            <a:ext cx="3017520" cy="3200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9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Законная стоимость</a:t>
            </a:r>
            <a:endParaRPr sz="190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1E1838BE-AC40-4711-8B3A-9B13D44B5D9F}"/>
              </a:ext>
            </a:extLst>
          </p:cNvPr>
          <p:cNvSpPr>
            <a:spLocks noGrp="1"/>
          </p:cNvSpPr>
          <p:nvPr/>
        </p:nvSpPr>
        <p:spPr>
          <a:xfrm>
            <a:off x="6629400" y="2267712"/>
            <a:ext cx="3886200" cy="54864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35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Кредиты, инвестиции, активы до публичной должности и иные самостоятельные источники.</a:t>
            </a:r>
            <a:endParaRPr sz="1350" dirty="0"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34C64836-28C0-4BA6-9F90-11E0F159063D}"/>
              </a:ext>
            </a:extLst>
          </p:cNvPr>
          <p:cNvSpPr>
            <a:spLocks noGrp="1"/>
          </p:cNvSpPr>
          <p:nvPr/>
        </p:nvSpPr>
        <p:spPr>
          <a:xfrm>
            <a:off x="5989320" y="1261872"/>
            <a:ext cx="0" cy="2423160"/>
          </a:xfrm>
          <a:prstGeom prst="line">
            <a:avLst/>
          </a:prstGeom>
          <a:noFill/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910B94AC-5A43-45EC-82F8-92D7AA9864F1}"/>
              </a:ext>
            </a:extLst>
          </p:cNvPr>
          <p:cNvSpPr>
            <a:spLocks noGrp="1"/>
          </p:cNvSpPr>
          <p:nvPr/>
        </p:nvSpPr>
        <p:spPr>
          <a:xfrm>
            <a:off x="5596128" y="1993392"/>
            <a:ext cx="731520" cy="6400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  <a:defRPr>
                <a:solidFill>
                  <a:srgbClr val="007832"/>
                </a:solidFill>
              </a:defRPr>
            </a:pPr>
            <a:r>
              <a:rPr sz="4200" b="1" dirty="0">
                <a:solidFill>
                  <a:srgbClr val="007832"/>
                </a:solidFill>
                <a:latin typeface="Aptos Display"/>
                <a:ea typeface="Aptos Display"/>
                <a:cs typeface="Aptos Display"/>
              </a:rPr>
              <a:t>≠</a:t>
            </a:r>
            <a:endParaRPr sz="4200" dirty="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FA98BE74-1592-4323-BEAB-EB922017CEF6}"/>
              </a:ext>
            </a:extLst>
          </p:cNvPr>
          <p:cNvSpPr>
            <a:spLocks noGrp="1"/>
          </p:cNvSpPr>
          <p:nvPr/>
        </p:nvSpPr>
        <p:spPr>
          <a:xfrm>
            <a:off x="822960" y="4041648"/>
            <a:ext cx="2834640" cy="23774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  <a:defRPr>
                <a:solidFill>
                  <a:srgbClr val="007832"/>
                </a:solidFill>
              </a:defRPr>
            </a:pPr>
            <a:r>
              <a:rPr sz="900" b="1" dirty="0">
                <a:solidFill>
                  <a:srgbClr val="007832"/>
                </a:solidFill>
                <a:latin typeface="Aptos"/>
                <a:ea typeface="Aptos"/>
                <a:cs typeface="Aptos"/>
              </a:rPr>
              <a:t>Рабочая формула</a:t>
            </a:r>
            <a:endParaRPr sz="900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4286CD16-5F3C-4227-9631-9CA076227EC4}"/>
              </a:ext>
            </a:extLst>
          </p:cNvPr>
          <p:cNvSpPr>
            <a:spLocks noGrp="1"/>
          </p:cNvSpPr>
          <p:nvPr/>
        </p:nvSpPr>
        <p:spPr>
          <a:xfrm>
            <a:off x="822960" y="4407408"/>
            <a:ext cx="98755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97045"/>
          </a:bodyPr>
          <a:lstStyle/>
          <a:p>
            <a:pPr marL="0" indent="0">
              <a:buNone/>
            </a:pPr>
            <a:r>
              <a:rPr sz="21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Tracing не равен конфискации всего результата. Прослеживание отвечает: «куда пришел капитал»; объем изъятия </a:t>
            </a:r>
            <a:r>
              <a:rPr lang="en-US" sz="21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-</a:t>
            </a:r>
            <a:r>
              <a:rPr sz="21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 «что именно им сформировано».</a:t>
            </a:r>
            <a:endParaRPr sz="2100" dirty="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06833960-DF8E-410E-84F7-A14273C6AB29}"/>
              </a:ext>
            </a:extLst>
          </p:cNvPr>
          <p:cNvSpPr>
            <a:spLocks noGrp="1"/>
          </p:cNvSpPr>
          <p:nvPr/>
        </p:nvSpPr>
        <p:spPr>
          <a:xfrm>
            <a:off x="822960" y="5513832"/>
            <a:ext cx="9875520" cy="310896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120" dirty="0">
                <a:solidFill>
                  <a:srgbClr val="6B7280"/>
                </a:solidFill>
                <a:latin typeface="Aptos"/>
                <a:ea typeface="Aptos"/>
                <a:cs typeface="Aptos"/>
              </a:rPr>
              <a:t>Добросовестные третьи лица и доказанные законные источники должны оставаться вне автоматического изъятия.</a:t>
            </a:r>
            <a:endParaRPr sz="1120" dirty="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C2AA152C-B15F-46F2-8CBA-85543D93E018}"/>
              </a:ext>
            </a:extLst>
          </p:cNvPr>
          <p:cNvSpPr>
            <a:spLocks noGrp="1"/>
          </p:cNvSpPr>
          <p:nvPr/>
        </p:nvSpPr>
        <p:spPr>
          <a:xfrm>
            <a:off x="502920" y="6199632"/>
            <a:ext cx="11064240" cy="14630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550" dirty="0">
                <a:solidFill>
                  <a:srgbClr val="9AA3AF"/>
                </a:solidFill>
                <a:latin typeface="Aptos"/>
                <a:ea typeface="Aptos"/>
                <a:cs typeface="Aptos"/>
              </a:rPr>
              <a:t>Источники: Постановление КС РФ № 49‑П; Тематический обзор ВС РФ № 14/2026.</a:t>
            </a:r>
            <a:endParaRPr sz="550" dirty="0"/>
          </a:p>
        </p:txBody>
      </p:sp>
      <p:sp>
        <p:nvSpPr>
          <p:cNvPr id="18" name="Shape 16">
            <a:extLst>
              <a:ext uri="{FF2B5EF4-FFF2-40B4-BE49-F238E27FC236}">
                <a16:creationId xmlns:a16="http://schemas.microsoft.com/office/drawing/2014/main" id="{5BF0588A-C859-48F7-B0C4-A16034B87C2B}"/>
              </a:ext>
            </a:extLst>
          </p:cNvPr>
          <p:cNvSpPr>
            <a:spLocks noGrp="1"/>
          </p:cNvSpPr>
          <p:nvPr/>
        </p:nvSpPr>
        <p:spPr>
          <a:xfrm>
            <a:off x="502920" y="6446520"/>
            <a:ext cx="11064240" cy="0"/>
          </a:xfrm>
          <a:prstGeom prst="line">
            <a:avLst/>
          </a:prstGeom>
          <a:noFill/>
          <a:ln w="889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B9619D99-DB8B-42BF-BE84-4F7C63F269FF}"/>
              </a:ext>
            </a:extLst>
          </p:cNvPr>
          <p:cNvSpPr>
            <a:spLocks noGrp="1"/>
          </p:cNvSpPr>
          <p:nvPr/>
        </p:nvSpPr>
        <p:spPr>
          <a:xfrm>
            <a:off x="502920" y="6510528"/>
            <a:ext cx="5852160" cy="16459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endParaRPr sz="660" dirty="0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D69ABBB8-0C70-402A-88D4-FE2C795C1F2D}"/>
              </a:ext>
            </a:extLst>
          </p:cNvPr>
          <p:cNvSpPr>
            <a:spLocks noGrp="1"/>
          </p:cNvSpPr>
          <p:nvPr/>
        </p:nvSpPr>
        <p:spPr>
          <a:xfrm>
            <a:off x="11064240" y="6473952"/>
            <a:ext cx="502920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  <a:defRPr>
                <a:solidFill>
                  <a:srgbClr val="007832"/>
                </a:solidFill>
              </a:defRPr>
            </a:pPr>
            <a:r>
              <a:rPr sz="800" b="1" dirty="0">
                <a:solidFill>
                  <a:srgbClr val="007832"/>
                </a:solidFill>
                <a:latin typeface="Aptos"/>
                <a:ea typeface="Aptos"/>
                <a:cs typeface="Aptos"/>
              </a:rPr>
              <a:t>07</a:t>
            </a:r>
            <a:endParaRPr sz="800" dirty="0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2C22B7C6-CB5F-446E-A4B2-7838E40F19D3}"/>
              </a:ext>
            </a:extLst>
          </p:cNvPr>
          <p:cNvSpPr>
            <a:spLocks noGrp="1"/>
          </p:cNvSpPr>
          <p:nvPr/>
        </p:nvSpPr>
        <p:spPr>
          <a:xfrm>
            <a:off x="6400800" y="6510528"/>
            <a:ext cx="4572000" cy="16459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</a:pPr>
            <a:r>
              <a:rPr sz="570" dirty="0">
                <a:solidFill>
                  <a:srgbClr val="9AA3AF"/>
                </a:solidFill>
                <a:latin typeface="Aptos"/>
                <a:ea typeface="Aptos"/>
                <a:cs typeface="Aptos"/>
              </a:rPr>
              <a:t>Тест: источник → цепочка → объем</a:t>
            </a:r>
            <a:endParaRPr sz="570" dirty="0"/>
          </a:p>
        </p:txBody>
      </p:sp>
      <p:pic>
        <p:nvPicPr>
          <p:cNvPr id="43" name="Рисунок 42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03459" y="6480810"/>
            <a:ext cx="1056197" cy="17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2863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D20D6C8D-D218-42DA-9C6D-5EA57EF26CC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3EC12CA7-6877-4527-A77A-3D6F3C42844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4008" cy="6858000"/>
          </a:xfrm>
          <a:prstGeom prst="rect">
            <a:avLst/>
          </a:prstGeom>
          <a:solidFill>
            <a:srgbClr val="007832"/>
          </a:solidFill>
          <a:ln w="12668">
            <a:solidFill>
              <a:srgbClr val="007832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1C1240D5-6EFA-4DB7-B07D-9B701C5DE214}"/>
              </a:ext>
            </a:extLst>
          </p:cNvPr>
          <p:cNvSpPr>
            <a:spLocks noGrp="1"/>
          </p:cNvSpPr>
          <p:nvPr/>
        </p:nvSpPr>
        <p:spPr>
          <a:xfrm>
            <a:off x="502920" y="292608"/>
            <a:ext cx="7863840" cy="2286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  <a:defRPr>
                <a:solidFill>
                  <a:srgbClr val="007832"/>
                </a:solidFill>
              </a:defRPr>
            </a:pPr>
            <a:r>
              <a:rPr sz="850" b="1" dirty="0">
                <a:solidFill>
                  <a:srgbClr val="007832"/>
                </a:solidFill>
                <a:latin typeface="Aptos"/>
                <a:ea typeface="Aptos"/>
                <a:cs typeface="Aptos"/>
              </a:rPr>
              <a:t>ДЕЛО «ПОКРОВСКОГО»: ФАБУЛА № 49‑П</a:t>
            </a:r>
            <a:endParaRPr sz="85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A1BB6386-4F1E-4D3E-956F-B06CC8EF5893}"/>
              </a:ext>
            </a:extLst>
          </p:cNvPr>
          <p:cNvSpPr>
            <a:spLocks noGrp="1"/>
          </p:cNvSpPr>
          <p:nvPr/>
        </p:nvSpPr>
        <p:spPr>
          <a:xfrm>
            <a:off x="502920" y="585216"/>
            <a:ext cx="10881360" cy="50292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5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22 компании и &gt; 9 млрд ₽: откуда выросла доктрина</a:t>
            </a:r>
            <a:endParaRPr sz="25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FD6622C2-3B43-4768-9EA2-D37A96C65B8D}"/>
              </a:ext>
            </a:extLst>
          </p:cNvPr>
          <p:cNvSpPr>
            <a:spLocks noGrp="1"/>
          </p:cNvSpPr>
          <p:nvPr/>
        </p:nvSpPr>
        <p:spPr>
          <a:xfrm>
            <a:off x="594360" y="1225296"/>
            <a:ext cx="4754880" cy="2286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  <a:defRPr>
                <a:solidFill>
                  <a:srgbClr val="007832"/>
                </a:solidFill>
              </a:defRPr>
            </a:pPr>
            <a:r>
              <a:rPr sz="900" b="1" dirty="0">
                <a:solidFill>
                  <a:srgbClr val="007832"/>
                </a:solidFill>
                <a:latin typeface="Aptos"/>
                <a:ea typeface="Aptos"/>
                <a:cs typeface="Aptos"/>
              </a:rPr>
              <a:t>Что проверял Конституционный Суд</a:t>
            </a:r>
            <a:endParaRPr sz="9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3B1646D1-3C87-4F0C-B263-6520C070AE66}"/>
              </a:ext>
            </a:extLst>
          </p:cNvPr>
          <p:cNvSpPr>
            <a:spLocks noGrp="1"/>
          </p:cNvSpPr>
          <p:nvPr/>
        </p:nvSpPr>
        <p:spPr>
          <a:xfrm>
            <a:off x="594360" y="1572768"/>
            <a:ext cx="9921240" cy="502920"/>
          </a:xfrm>
          <a:prstGeom prst="rect">
            <a:avLst/>
          </a:prstGeom>
          <a:noFill/>
        </p:spPr>
        <p:txBody>
          <a:bodyPr wrap="square" lIns="1016" tIns="1016" rIns="1016" bIns="1016" anchor="ctr">
            <a:normAutofit fontScale="93991" lnSpcReduction="10000"/>
          </a:bodyPr>
          <a:lstStyle/>
          <a:p>
            <a:pPr marL="0" indent="0">
              <a:buNone/>
            </a:pPr>
            <a:r>
              <a:rPr sz="19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Прокуратура связала активы агроконцерна с публичным положением бенефициара и последующим преобразованием доходов.</a:t>
            </a:r>
            <a:endParaRPr sz="1900" dirty="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59D6A1B7-72B4-4140-BC04-86F36BA53595}"/>
              </a:ext>
            </a:extLst>
          </p:cNvPr>
          <p:cNvSpPr>
            <a:spLocks noGrp="1"/>
          </p:cNvSpPr>
          <p:nvPr/>
        </p:nvSpPr>
        <p:spPr>
          <a:xfrm>
            <a:off x="1298448" y="3172968"/>
            <a:ext cx="2462784" cy="0"/>
          </a:xfrm>
          <a:prstGeom prst="line">
            <a:avLst/>
          </a:prstGeom>
          <a:noFill/>
          <a:ln w="2286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32125972-539E-49EA-B373-BA9F64E310B6}"/>
              </a:ext>
            </a:extLst>
          </p:cNvPr>
          <p:cNvSpPr>
            <a:spLocks noGrp="1"/>
          </p:cNvSpPr>
          <p:nvPr/>
        </p:nvSpPr>
        <p:spPr>
          <a:xfrm>
            <a:off x="4163568" y="3172968"/>
            <a:ext cx="2462784" cy="0"/>
          </a:xfrm>
          <a:prstGeom prst="line">
            <a:avLst/>
          </a:prstGeom>
          <a:noFill/>
          <a:ln w="2286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25D9C197-B04F-4762-92C4-AF5ACE10A67E}"/>
              </a:ext>
            </a:extLst>
          </p:cNvPr>
          <p:cNvSpPr>
            <a:spLocks noGrp="1"/>
          </p:cNvSpPr>
          <p:nvPr/>
        </p:nvSpPr>
        <p:spPr>
          <a:xfrm>
            <a:off x="7028688" y="3172968"/>
            <a:ext cx="2462784" cy="0"/>
          </a:xfrm>
          <a:prstGeom prst="line">
            <a:avLst/>
          </a:prstGeom>
          <a:noFill/>
          <a:ln w="2286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1D5AA2C0-850C-477A-9734-7EA2FCF67094}"/>
              </a:ext>
            </a:extLst>
          </p:cNvPr>
          <p:cNvSpPr>
            <a:spLocks noGrp="1"/>
          </p:cNvSpPr>
          <p:nvPr/>
        </p:nvSpPr>
        <p:spPr>
          <a:xfrm>
            <a:off x="941832" y="3017520"/>
            <a:ext cx="310896" cy="310896"/>
          </a:xfrm>
          <a:prstGeom prst="ellipse">
            <a:avLst/>
          </a:prstGeom>
          <a:solidFill>
            <a:srgbClr val="FFFFFF"/>
          </a:solidFill>
          <a:ln w="15240">
            <a:solidFill>
              <a:srgbClr val="071E33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4BC2FF39-D83A-48EA-AC78-3BBFBC32FD7E}"/>
              </a:ext>
            </a:extLst>
          </p:cNvPr>
          <p:cNvSpPr>
            <a:spLocks noGrp="1"/>
          </p:cNvSpPr>
          <p:nvPr/>
        </p:nvSpPr>
        <p:spPr>
          <a:xfrm>
            <a:off x="566928" y="2496312"/>
            <a:ext cx="1060704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4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Публичный статус</a:t>
            </a:r>
            <a:endParaRPr sz="140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F8343319-8B7A-4394-8AAC-EBACF707FC3F}"/>
              </a:ext>
            </a:extLst>
          </p:cNvPr>
          <p:cNvSpPr>
            <a:spLocks noGrp="1"/>
          </p:cNvSpPr>
          <p:nvPr/>
        </p:nvSpPr>
        <p:spPr>
          <a:xfrm>
            <a:off x="256032" y="3483864"/>
            <a:ext cx="1682496" cy="685800"/>
          </a:xfrm>
          <a:prstGeom prst="rect">
            <a:avLst/>
          </a:prstGeom>
          <a:noFill/>
        </p:spPr>
        <p:txBody>
          <a:bodyPr wrap="square" lIns="381" tIns="381" rIns="381" bIns="381" anchor="ctr">
            <a:normAutofit/>
          </a:bodyPr>
          <a:lstStyle/>
          <a:p>
            <a:pPr marL="0" indent="0" algn="ctr">
              <a:buNone/>
            </a:pPr>
            <a:r>
              <a:rPr sz="88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предполагаемый конфликт интересов</a:t>
            </a:r>
            <a:endParaRPr sz="880" dirty="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60A31CDA-65B4-4912-B766-05B3222ED00D}"/>
              </a:ext>
            </a:extLst>
          </p:cNvPr>
          <p:cNvSpPr>
            <a:spLocks noGrp="1"/>
          </p:cNvSpPr>
          <p:nvPr/>
        </p:nvSpPr>
        <p:spPr>
          <a:xfrm>
            <a:off x="3806952" y="3017520"/>
            <a:ext cx="310896" cy="310896"/>
          </a:xfrm>
          <a:prstGeom prst="ellipse">
            <a:avLst/>
          </a:prstGeom>
          <a:solidFill>
            <a:srgbClr val="FFFFFF"/>
          </a:solidFill>
          <a:ln w="15240">
            <a:solidFill>
              <a:srgbClr val="071E33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B3B861A5-E8BB-4256-A6BD-D15505087F2A}"/>
              </a:ext>
            </a:extLst>
          </p:cNvPr>
          <p:cNvSpPr>
            <a:spLocks noGrp="1"/>
          </p:cNvSpPr>
          <p:nvPr/>
        </p:nvSpPr>
        <p:spPr>
          <a:xfrm>
            <a:off x="3432048" y="2496312"/>
            <a:ext cx="1060704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4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Контроль бизнеса</a:t>
            </a:r>
            <a:endParaRPr sz="1400" dirty="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4FA3BA19-DE2F-4A3B-91E1-5196321E7952}"/>
              </a:ext>
            </a:extLst>
          </p:cNvPr>
          <p:cNvSpPr>
            <a:spLocks noGrp="1"/>
          </p:cNvSpPr>
          <p:nvPr/>
        </p:nvSpPr>
        <p:spPr>
          <a:xfrm>
            <a:off x="3121152" y="3483864"/>
            <a:ext cx="1682496" cy="685800"/>
          </a:xfrm>
          <a:prstGeom prst="rect">
            <a:avLst/>
          </a:prstGeom>
          <a:noFill/>
        </p:spPr>
        <p:txBody>
          <a:bodyPr wrap="square" lIns="381" tIns="381" rIns="381" bIns="381" anchor="ctr">
            <a:normAutofit/>
          </a:bodyPr>
          <a:lstStyle/>
          <a:p>
            <a:pPr marL="0" indent="0" algn="ctr">
              <a:buNone/>
            </a:pPr>
            <a:r>
              <a:rPr sz="88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управление через связанных лиц</a:t>
            </a:r>
            <a:endParaRPr sz="880" dirty="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2E29B5D8-FDB6-40EC-BCD0-36601A0DA6B1}"/>
              </a:ext>
            </a:extLst>
          </p:cNvPr>
          <p:cNvSpPr>
            <a:spLocks noGrp="1"/>
          </p:cNvSpPr>
          <p:nvPr/>
        </p:nvSpPr>
        <p:spPr>
          <a:xfrm>
            <a:off x="6672072" y="3017520"/>
            <a:ext cx="310896" cy="310896"/>
          </a:xfrm>
          <a:prstGeom prst="ellipse">
            <a:avLst/>
          </a:prstGeom>
          <a:solidFill>
            <a:srgbClr val="FFFFFF"/>
          </a:solidFill>
          <a:ln w="15240">
            <a:solidFill>
              <a:srgbClr val="071E33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D815896F-ADCC-463E-90F1-CC6E387820CC}"/>
              </a:ext>
            </a:extLst>
          </p:cNvPr>
          <p:cNvSpPr>
            <a:spLocks noGrp="1"/>
          </p:cNvSpPr>
          <p:nvPr/>
        </p:nvSpPr>
        <p:spPr>
          <a:xfrm>
            <a:off x="6297168" y="2496312"/>
            <a:ext cx="1060704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4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22 компании</a:t>
            </a:r>
            <a:endParaRPr sz="140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5429A6DB-664D-4C51-A72D-D66B3B7C6D40}"/>
              </a:ext>
            </a:extLst>
          </p:cNvPr>
          <p:cNvSpPr>
            <a:spLocks noGrp="1"/>
          </p:cNvSpPr>
          <p:nvPr/>
        </p:nvSpPr>
        <p:spPr>
          <a:xfrm>
            <a:off x="5986272" y="3483864"/>
            <a:ext cx="1682496" cy="685800"/>
          </a:xfrm>
          <a:prstGeom prst="rect">
            <a:avLst/>
          </a:prstGeom>
          <a:noFill/>
        </p:spPr>
        <p:txBody>
          <a:bodyPr wrap="square" lIns="381" tIns="381" rIns="381" bIns="381" anchor="ctr">
            <a:normAutofit/>
          </a:bodyPr>
          <a:lstStyle/>
          <a:p>
            <a:pPr marL="0" indent="0" algn="ctr">
              <a:buNone/>
            </a:pPr>
            <a:r>
              <a:rPr sz="88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единый имущественный комплекс</a:t>
            </a:r>
            <a:endParaRPr sz="880" dirty="0"/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EF83774C-6F0E-4539-9D83-C03AAC1EE54B}"/>
              </a:ext>
            </a:extLst>
          </p:cNvPr>
          <p:cNvSpPr>
            <a:spLocks noGrp="1"/>
          </p:cNvSpPr>
          <p:nvPr/>
        </p:nvSpPr>
        <p:spPr>
          <a:xfrm>
            <a:off x="9537192" y="3017520"/>
            <a:ext cx="310896" cy="310896"/>
          </a:xfrm>
          <a:prstGeom prst="ellipse">
            <a:avLst/>
          </a:prstGeom>
          <a:solidFill>
            <a:srgbClr val="007832"/>
          </a:solidFill>
          <a:ln w="15240">
            <a:solidFill>
              <a:srgbClr val="007832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22E68024-05FE-4B38-851F-525DD4E28F3C}"/>
              </a:ext>
            </a:extLst>
          </p:cNvPr>
          <p:cNvSpPr>
            <a:spLocks noGrp="1"/>
          </p:cNvSpPr>
          <p:nvPr/>
        </p:nvSpPr>
        <p:spPr>
          <a:xfrm>
            <a:off x="9162288" y="2496312"/>
            <a:ext cx="1060704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  <a:defRPr>
                <a:solidFill>
                  <a:srgbClr val="007832"/>
                </a:solidFill>
              </a:defRPr>
            </a:pPr>
            <a:r>
              <a:rPr sz="1400" b="1" dirty="0">
                <a:solidFill>
                  <a:srgbClr val="007832"/>
                </a:solidFill>
                <a:latin typeface="Aptos Display"/>
                <a:ea typeface="Aptos Display"/>
                <a:cs typeface="Aptos Display"/>
              </a:rPr>
              <a:t>&gt; 9 млрд ₽</a:t>
            </a:r>
            <a:endParaRPr sz="1400" dirty="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2894FFB8-1409-4F06-8B67-6621CF45F7C0}"/>
              </a:ext>
            </a:extLst>
          </p:cNvPr>
          <p:cNvSpPr>
            <a:spLocks noGrp="1"/>
          </p:cNvSpPr>
          <p:nvPr/>
        </p:nvSpPr>
        <p:spPr>
          <a:xfrm>
            <a:off x="8851392" y="3483864"/>
            <a:ext cx="1682496" cy="685800"/>
          </a:xfrm>
          <a:prstGeom prst="rect">
            <a:avLst/>
          </a:prstGeom>
          <a:noFill/>
        </p:spPr>
        <p:txBody>
          <a:bodyPr wrap="square" lIns="381" tIns="381" rIns="381" bIns="381" anchor="ctr">
            <a:normAutofit/>
          </a:bodyPr>
          <a:lstStyle/>
          <a:p>
            <a:pPr marL="0" indent="0" algn="ctr">
              <a:buNone/>
            </a:pPr>
            <a:r>
              <a:rPr sz="88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масштаб обращенных активов</a:t>
            </a:r>
            <a:endParaRPr sz="880" dirty="0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FF0DA49A-D7A0-4717-ABFA-88607E89E487}"/>
              </a:ext>
            </a:extLst>
          </p:cNvPr>
          <p:cNvSpPr>
            <a:spLocks noGrp="1"/>
          </p:cNvSpPr>
          <p:nvPr/>
        </p:nvSpPr>
        <p:spPr>
          <a:xfrm>
            <a:off x="2926080" y="4443984"/>
            <a:ext cx="2011680" cy="21031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860" b="1" dirty="0">
                <a:solidFill>
                  <a:srgbClr val="6B7280"/>
                </a:solidFill>
                <a:latin typeface="Aptos"/>
                <a:ea typeface="Aptos"/>
                <a:cs typeface="Aptos"/>
              </a:rPr>
              <a:t>исходная связь</a:t>
            </a:r>
            <a:endParaRPr sz="860" dirty="0"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24B1B834-DF68-43C7-A8B5-E10FE6E61C50}"/>
              </a:ext>
            </a:extLst>
          </p:cNvPr>
          <p:cNvSpPr>
            <a:spLocks noGrp="1"/>
          </p:cNvSpPr>
          <p:nvPr/>
        </p:nvSpPr>
        <p:spPr>
          <a:xfrm>
            <a:off x="5897880" y="4443984"/>
            <a:ext cx="2011680" cy="21031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860" b="1" dirty="0">
                <a:solidFill>
                  <a:srgbClr val="6B7280"/>
                </a:solidFill>
                <a:latin typeface="Aptos"/>
                <a:ea typeface="Aptos"/>
                <a:cs typeface="Aptos"/>
              </a:rPr>
              <a:t>преобразование</a:t>
            </a:r>
            <a:endParaRPr sz="860" dirty="0"/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F61B67C1-4710-443D-8DF2-4EEE49BFE5D1}"/>
              </a:ext>
            </a:extLst>
          </p:cNvPr>
          <p:cNvSpPr>
            <a:spLocks noGrp="1"/>
          </p:cNvSpPr>
          <p:nvPr/>
        </p:nvSpPr>
        <p:spPr>
          <a:xfrm>
            <a:off x="8915400" y="4443984"/>
            <a:ext cx="1691640" cy="21031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  <a:defRPr>
                <a:solidFill>
                  <a:srgbClr val="007832"/>
                </a:solidFill>
              </a:defRPr>
            </a:pPr>
            <a:r>
              <a:rPr sz="860" b="1" dirty="0">
                <a:solidFill>
                  <a:srgbClr val="007832"/>
                </a:solidFill>
                <a:latin typeface="Aptos"/>
                <a:ea typeface="Aptos"/>
                <a:cs typeface="Aptos"/>
              </a:rPr>
              <a:t>масштаб изъятия</a:t>
            </a:r>
            <a:endParaRPr sz="860" dirty="0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952ABA22-68DF-4E1B-A3A1-483CCBAC633C}"/>
              </a:ext>
            </a:extLst>
          </p:cNvPr>
          <p:cNvSpPr>
            <a:spLocks noGrp="1"/>
          </p:cNvSpPr>
          <p:nvPr/>
        </p:nvSpPr>
        <p:spPr>
          <a:xfrm>
            <a:off x="822960" y="5175504"/>
            <a:ext cx="2240280" cy="2286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  <a:defRPr>
                <a:solidFill>
                  <a:srgbClr val="007832"/>
                </a:solidFill>
              </a:defRPr>
            </a:pPr>
            <a:r>
              <a:rPr sz="920" b="1" dirty="0">
                <a:solidFill>
                  <a:srgbClr val="007832"/>
                </a:solidFill>
                <a:latin typeface="Aptos"/>
                <a:ea typeface="Aptos"/>
                <a:cs typeface="Aptos"/>
              </a:rPr>
              <a:t>Юридический результат</a:t>
            </a:r>
            <a:endParaRPr sz="920" dirty="0"/>
          </a:p>
        </p:txBody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71A46785-E557-4A1B-AF68-DE7DA4489944}"/>
              </a:ext>
            </a:extLst>
          </p:cNvPr>
          <p:cNvSpPr>
            <a:spLocks noGrp="1"/>
          </p:cNvSpPr>
          <p:nvPr/>
        </p:nvSpPr>
        <p:spPr>
          <a:xfrm>
            <a:off x="3337560" y="5102352"/>
            <a:ext cx="7315200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250" b="1" dirty="0">
                <a:solidFill>
                  <a:srgbClr val="071E33"/>
                </a:solidFill>
                <a:latin typeface="Aptos"/>
                <a:ea typeface="Aptos"/>
                <a:cs typeface="Aptos"/>
              </a:rPr>
              <a:t>КС разрешил идти за преобразованным и выросшим активом, но потребовал доказать причинную цепочку и предел коррупционной имущественной сферы.</a:t>
            </a:r>
            <a:endParaRPr sz="1250" dirty="0"/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E2C45830-D443-49EB-B32A-0CE0B3DE20F2}"/>
              </a:ext>
            </a:extLst>
          </p:cNvPr>
          <p:cNvSpPr>
            <a:spLocks noGrp="1"/>
          </p:cNvSpPr>
          <p:nvPr/>
        </p:nvSpPr>
        <p:spPr>
          <a:xfrm>
            <a:off x="502920" y="6199632"/>
            <a:ext cx="11064240" cy="14630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550" dirty="0">
                <a:solidFill>
                  <a:srgbClr val="9AA3AF"/>
                </a:solidFill>
                <a:latin typeface="Aptos"/>
                <a:ea typeface="Aptos"/>
                <a:cs typeface="Aptos"/>
              </a:rPr>
              <a:t>Источник: Постановление КС РФ от 31.10.2024 № 49‑П; данные о масштабе — материалы дела.</a:t>
            </a:r>
            <a:endParaRPr sz="550" dirty="0"/>
          </a:p>
        </p:txBody>
      </p:sp>
      <p:sp>
        <p:nvSpPr>
          <p:cNvPr id="29" name="Shape 27">
            <a:extLst>
              <a:ext uri="{FF2B5EF4-FFF2-40B4-BE49-F238E27FC236}">
                <a16:creationId xmlns:a16="http://schemas.microsoft.com/office/drawing/2014/main" id="{DDDC9E45-0894-4408-80C3-EB9BCB823728}"/>
              </a:ext>
            </a:extLst>
          </p:cNvPr>
          <p:cNvSpPr>
            <a:spLocks noGrp="1"/>
          </p:cNvSpPr>
          <p:nvPr/>
        </p:nvSpPr>
        <p:spPr>
          <a:xfrm>
            <a:off x="502920" y="6446520"/>
            <a:ext cx="11064240" cy="0"/>
          </a:xfrm>
          <a:prstGeom prst="line">
            <a:avLst/>
          </a:prstGeom>
          <a:noFill/>
          <a:ln w="889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64346D4B-60D1-46E2-BD8C-D4A828BED520}"/>
              </a:ext>
            </a:extLst>
          </p:cNvPr>
          <p:cNvSpPr>
            <a:spLocks noGrp="1"/>
          </p:cNvSpPr>
          <p:nvPr/>
        </p:nvSpPr>
        <p:spPr>
          <a:xfrm>
            <a:off x="502920" y="6510528"/>
            <a:ext cx="5852160" cy="16459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endParaRPr sz="660" dirty="0"/>
          </a:p>
        </p:txBody>
      </p:sp>
      <p:sp>
        <p:nvSpPr>
          <p:cNvPr id="31" name="Text 29">
            <a:extLst>
              <a:ext uri="{FF2B5EF4-FFF2-40B4-BE49-F238E27FC236}">
                <a16:creationId xmlns:a16="http://schemas.microsoft.com/office/drawing/2014/main" id="{07824BD4-748E-4573-9FCF-C1CA7B8A5EB3}"/>
              </a:ext>
            </a:extLst>
          </p:cNvPr>
          <p:cNvSpPr>
            <a:spLocks noGrp="1"/>
          </p:cNvSpPr>
          <p:nvPr/>
        </p:nvSpPr>
        <p:spPr>
          <a:xfrm>
            <a:off x="11064240" y="6473952"/>
            <a:ext cx="502920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  <a:defRPr>
                <a:solidFill>
                  <a:srgbClr val="007832"/>
                </a:solidFill>
              </a:defRPr>
            </a:pPr>
            <a:r>
              <a:rPr sz="800" b="1" dirty="0">
                <a:solidFill>
                  <a:srgbClr val="007832"/>
                </a:solidFill>
                <a:latin typeface="Aptos"/>
                <a:ea typeface="Aptos"/>
                <a:cs typeface="Aptos"/>
              </a:rPr>
              <a:t>08</a:t>
            </a:r>
            <a:endParaRPr sz="800" dirty="0"/>
          </a:p>
        </p:txBody>
      </p:sp>
      <p:sp>
        <p:nvSpPr>
          <p:cNvPr id="32" name="Text 30">
            <a:extLst>
              <a:ext uri="{FF2B5EF4-FFF2-40B4-BE49-F238E27FC236}">
                <a16:creationId xmlns:a16="http://schemas.microsoft.com/office/drawing/2014/main" id="{844D4D4C-1049-4883-AA5E-565564494777}"/>
              </a:ext>
            </a:extLst>
          </p:cNvPr>
          <p:cNvSpPr>
            <a:spLocks noGrp="1"/>
          </p:cNvSpPr>
          <p:nvPr/>
        </p:nvSpPr>
        <p:spPr>
          <a:xfrm>
            <a:off x="6400800" y="6510528"/>
            <a:ext cx="4572000" cy="16459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</a:pPr>
            <a:r>
              <a:rPr sz="570" dirty="0">
                <a:solidFill>
                  <a:srgbClr val="9AA3AF"/>
                </a:solidFill>
                <a:latin typeface="Aptos"/>
                <a:ea typeface="Aptos"/>
                <a:cs typeface="Aptos"/>
              </a:rPr>
              <a:t>Покровский: фактическая основа № 49‑П</a:t>
            </a:r>
            <a:endParaRPr sz="570" dirty="0"/>
          </a:p>
        </p:txBody>
      </p:sp>
      <p:pic>
        <p:nvPicPr>
          <p:cNvPr id="65" name="Рисунок 6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03459" y="6480810"/>
            <a:ext cx="1056197" cy="17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7670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4503E1D9-1AF8-4BB5-887F-7F2A311FA8C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CD803A5D-CB76-4C57-8289-24622DD95E6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4008" cy="6858000"/>
          </a:xfrm>
          <a:prstGeom prst="rect">
            <a:avLst/>
          </a:prstGeom>
          <a:solidFill>
            <a:srgbClr val="007832"/>
          </a:solidFill>
          <a:ln w="12668">
            <a:solidFill>
              <a:srgbClr val="007832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1753450A-F0C5-482F-81F6-FE61061B4E91}"/>
              </a:ext>
            </a:extLst>
          </p:cNvPr>
          <p:cNvSpPr>
            <a:spLocks noGrp="1"/>
          </p:cNvSpPr>
          <p:nvPr/>
        </p:nvSpPr>
        <p:spPr>
          <a:xfrm>
            <a:off x="502920" y="292608"/>
            <a:ext cx="7863840" cy="2286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  <a:defRPr>
                <a:solidFill>
                  <a:srgbClr val="007832"/>
                </a:solidFill>
              </a:defRPr>
            </a:pPr>
            <a:r>
              <a:rPr sz="850" b="1" dirty="0">
                <a:solidFill>
                  <a:srgbClr val="007832"/>
                </a:solidFill>
                <a:latin typeface="Aptos"/>
                <a:ea typeface="Aptos"/>
                <a:cs typeface="Aptos"/>
              </a:rPr>
              <a:t>«МАКФА»: ВЕСЬ ДЕЙСТВУЮЩИЙ БИЗНЕС КАК РЕЗУЛЬТАТ НАРУШЕНИЯ</a:t>
            </a:r>
            <a:endParaRPr sz="85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473AF7A2-EADB-4F43-9F8B-D6BFDCCCE296}"/>
              </a:ext>
            </a:extLst>
          </p:cNvPr>
          <p:cNvSpPr>
            <a:spLocks noGrp="1"/>
          </p:cNvSpPr>
          <p:nvPr/>
        </p:nvSpPr>
        <p:spPr>
          <a:xfrm>
            <a:off x="502920" y="585216"/>
            <a:ext cx="10881360" cy="50292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5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Группа активов стоимостью более 46 млрд ₽</a:t>
            </a:r>
            <a:endParaRPr sz="25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6466BB13-83FC-4EFF-A9E7-4D494BAA3CFF}"/>
              </a:ext>
            </a:extLst>
          </p:cNvPr>
          <p:cNvSpPr>
            <a:spLocks noGrp="1"/>
          </p:cNvSpPr>
          <p:nvPr/>
        </p:nvSpPr>
        <p:spPr>
          <a:xfrm>
            <a:off x="594360" y="1207008"/>
            <a:ext cx="6080760" cy="566928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82851" lnSpcReduction="10000"/>
          </a:bodyPr>
          <a:lstStyle/>
          <a:p>
            <a:pPr marL="0" indent="0">
              <a:buNone/>
            </a:pPr>
            <a:r>
              <a:rPr sz="20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Суд связал предпринимательство при публичном статусе с обращением в доход государства всей корпоративной группы.</a:t>
            </a:r>
            <a:endParaRPr sz="20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3EB2E83D-0359-4895-B392-8333C527495A}"/>
              </a:ext>
            </a:extLst>
          </p:cNvPr>
          <p:cNvSpPr>
            <a:spLocks noGrp="1"/>
          </p:cNvSpPr>
          <p:nvPr/>
        </p:nvSpPr>
        <p:spPr>
          <a:xfrm>
            <a:off x="4800600" y="2121408"/>
            <a:ext cx="2606040" cy="786384"/>
          </a:xfrm>
          <a:prstGeom prst="rect">
            <a:avLst/>
          </a:prstGeom>
          <a:solidFill>
            <a:srgbClr val="071E33"/>
          </a:solidFill>
          <a:ln>
            <a:solidFill>
              <a:srgbClr val="071E33"/>
            </a:solidFill>
          </a:ln>
        </p:spPr>
        <p:txBody>
          <a:bodyPr wrap="square" lIns="508" tIns="508" rIns="508" bIns="508" anchor="ctr"/>
          <a:lstStyle/>
          <a:p>
            <a:pPr marL="0" indent="0" algn="ctr">
              <a:buNone/>
            </a:pPr>
            <a:r>
              <a:rPr sz="1800" b="1" dirty="0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КОРПОРАТИВНАЯ</a:t>
            </a:r>
            <a:endParaRPr sz="1800" dirty="0"/>
          </a:p>
          <a:p>
            <a:pPr marL="0" indent="0" algn="ctr">
              <a:buNone/>
            </a:pPr>
            <a:r>
              <a:rPr sz="1800" b="1" dirty="0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ГРУППА</a:t>
            </a:r>
            <a:endParaRPr sz="18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0231D314-B73B-40E0-A4E6-3D36896A066E}"/>
              </a:ext>
            </a:extLst>
          </p:cNvPr>
          <p:cNvSpPr>
            <a:spLocks noGrp="1"/>
          </p:cNvSpPr>
          <p:nvPr/>
        </p:nvSpPr>
        <p:spPr>
          <a:xfrm>
            <a:off x="868680" y="3566160"/>
            <a:ext cx="2514600" cy="29260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930" b="1" dirty="0">
                <a:solidFill>
                  <a:srgbClr val="1F7A4D"/>
                </a:solidFill>
                <a:latin typeface="Aptos"/>
                <a:ea typeface="Aptos"/>
                <a:cs typeface="Aptos"/>
              </a:rPr>
              <a:t>Публичный статус</a:t>
            </a:r>
            <a:endParaRPr sz="93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374C96ED-1F4D-48F9-AED7-DBD3C4BF3236}"/>
              </a:ext>
            </a:extLst>
          </p:cNvPr>
          <p:cNvSpPr>
            <a:spLocks noGrp="1"/>
          </p:cNvSpPr>
          <p:nvPr/>
        </p:nvSpPr>
        <p:spPr>
          <a:xfrm>
            <a:off x="868680" y="3950208"/>
            <a:ext cx="2514600" cy="768096"/>
          </a:xfrm>
          <a:prstGeom prst="rect">
            <a:avLst/>
          </a:prstGeom>
          <a:solidFill>
            <a:srgbClr val="EDF7F2"/>
          </a:solidFill>
          <a:ln>
            <a:solidFill>
              <a:srgbClr val="EDF7F2"/>
            </a:solidFill>
          </a:ln>
        </p:spPr>
        <p:txBody>
          <a:bodyPr wrap="square" lIns="508" tIns="508" rIns="508" bIns="508" anchor="ctr">
            <a:normAutofit/>
          </a:bodyPr>
          <a:lstStyle/>
          <a:p>
            <a:pPr marL="0" indent="0" algn="ctr">
              <a:buNone/>
            </a:pPr>
            <a:r>
              <a:rPr sz="145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депутат / ограничения на бизнес</a:t>
            </a:r>
            <a:endParaRPr sz="145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65764F34-28EA-4EE7-8681-65A4DEFD9E64}"/>
              </a:ext>
            </a:extLst>
          </p:cNvPr>
          <p:cNvSpPr>
            <a:spLocks noGrp="1"/>
          </p:cNvSpPr>
          <p:nvPr/>
        </p:nvSpPr>
        <p:spPr>
          <a:xfrm>
            <a:off x="3657600" y="3794760"/>
            <a:ext cx="2514600" cy="29260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  <a:defRPr>
                <a:solidFill>
                  <a:srgbClr val="007832"/>
                </a:solidFill>
              </a:defRPr>
            </a:pPr>
            <a:r>
              <a:rPr sz="930" b="1" dirty="0">
                <a:solidFill>
                  <a:srgbClr val="007832"/>
                </a:solidFill>
                <a:latin typeface="Aptos"/>
                <a:ea typeface="Aptos"/>
                <a:cs typeface="Aptos"/>
              </a:rPr>
              <a:t>Фактический контроль</a:t>
            </a:r>
            <a:endParaRPr sz="93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CD188B09-5F64-49FA-B464-035C9A450A6A}"/>
              </a:ext>
            </a:extLst>
          </p:cNvPr>
          <p:cNvSpPr>
            <a:spLocks noGrp="1"/>
          </p:cNvSpPr>
          <p:nvPr/>
        </p:nvSpPr>
        <p:spPr>
          <a:xfrm>
            <a:off x="3657600" y="4178808"/>
            <a:ext cx="2514600" cy="768096"/>
          </a:xfrm>
          <a:prstGeom prst="rect">
            <a:avLst/>
          </a:prstGeom>
          <a:solidFill>
            <a:srgbClr val="EDF7F2"/>
          </a:solidFill>
          <a:ln w="12668">
            <a:solidFill>
              <a:srgbClr val="EDF7F2"/>
            </a:solidFill>
            <a:prstDash val="solid"/>
          </a:ln>
        </p:spPr>
        <p:txBody>
          <a:bodyPr wrap="square" lIns="508" tIns="508" rIns="508" bIns="508" anchor="ctr">
            <a:normAutofit/>
          </a:bodyPr>
          <a:lstStyle/>
          <a:p>
            <a:pPr marL="0" indent="0" algn="ctr">
              <a:buNone/>
            </a:pPr>
            <a:r>
              <a:rPr sz="145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управление через связанных лиц</a:t>
            </a:r>
            <a:endParaRPr sz="145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C8CC2A5A-2EB3-40B0-9872-3A5FB89FC19D}"/>
              </a:ext>
            </a:extLst>
          </p:cNvPr>
          <p:cNvSpPr>
            <a:spLocks noGrp="1"/>
          </p:cNvSpPr>
          <p:nvPr/>
        </p:nvSpPr>
        <p:spPr>
          <a:xfrm>
            <a:off x="6446520" y="3794760"/>
            <a:ext cx="2514600" cy="29260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930" b="1" dirty="0">
                <a:solidFill>
                  <a:srgbClr val="071E33"/>
                </a:solidFill>
                <a:latin typeface="Aptos"/>
                <a:ea typeface="Aptos"/>
                <a:cs typeface="Aptos"/>
              </a:rPr>
              <a:t>Группа компаний</a:t>
            </a:r>
            <a:endParaRPr sz="93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2B46A0C2-BE7C-456C-8EB9-A052AC287D95}"/>
              </a:ext>
            </a:extLst>
          </p:cNvPr>
          <p:cNvSpPr>
            <a:spLocks noGrp="1"/>
          </p:cNvSpPr>
          <p:nvPr/>
        </p:nvSpPr>
        <p:spPr>
          <a:xfrm>
            <a:off x="6446520" y="4178808"/>
            <a:ext cx="2514600" cy="768096"/>
          </a:xfrm>
          <a:prstGeom prst="rect">
            <a:avLst/>
          </a:prstGeom>
          <a:solidFill>
            <a:srgbClr val="EAF4EE"/>
          </a:solidFill>
          <a:ln w="12668">
            <a:solidFill>
              <a:srgbClr val="EAF4EE"/>
            </a:solidFill>
            <a:prstDash val="solid"/>
          </a:ln>
        </p:spPr>
        <p:txBody>
          <a:bodyPr wrap="square" lIns="508" tIns="508" rIns="508" bIns="508" anchor="ctr">
            <a:normAutofit/>
          </a:bodyPr>
          <a:lstStyle/>
          <a:p>
            <a:pPr marL="0" indent="0" algn="ctr">
              <a:buNone/>
            </a:pPr>
            <a:r>
              <a:rPr sz="145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&gt; 46 млрд ₽ активов</a:t>
            </a:r>
            <a:endParaRPr sz="1450" dirty="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42E7C476-B920-4C9C-8376-F686DD6C9C91}"/>
              </a:ext>
            </a:extLst>
          </p:cNvPr>
          <p:cNvSpPr>
            <a:spLocks noGrp="1"/>
          </p:cNvSpPr>
          <p:nvPr/>
        </p:nvSpPr>
        <p:spPr>
          <a:xfrm>
            <a:off x="9235440" y="3566160"/>
            <a:ext cx="2148840" cy="29260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  <a:defRPr>
                <a:solidFill>
                  <a:srgbClr val="007832"/>
                </a:solidFill>
              </a:defRPr>
            </a:pPr>
            <a:r>
              <a:rPr sz="930" b="1" dirty="0">
                <a:solidFill>
                  <a:srgbClr val="007832"/>
                </a:solidFill>
                <a:latin typeface="Aptos"/>
                <a:ea typeface="Aptos"/>
                <a:cs typeface="Aptos"/>
              </a:rPr>
              <a:t>Отдельное взыскание</a:t>
            </a:r>
            <a:endParaRPr sz="930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CAE2B899-610A-4BB1-A445-114B87D266FB}"/>
              </a:ext>
            </a:extLst>
          </p:cNvPr>
          <p:cNvSpPr>
            <a:spLocks noGrp="1"/>
          </p:cNvSpPr>
          <p:nvPr/>
        </p:nvSpPr>
        <p:spPr>
          <a:xfrm>
            <a:off x="9235440" y="3950208"/>
            <a:ext cx="2148840" cy="768096"/>
          </a:xfrm>
          <a:prstGeom prst="rect">
            <a:avLst/>
          </a:prstGeom>
          <a:solidFill>
            <a:srgbClr val="F3F8F5"/>
          </a:solidFill>
          <a:ln w="12668">
            <a:solidFill>
              <a:srgbClr val="F3F8F5"/>
            </a:solidFill>
            <a:prstDash val="solid"/>
          </a:ln>
        </p:spPr>
        <p:txBody>
          <a:bodyPr wrap="square" lIns="508" tIns="508" rIns="508" bIns="508" anchor="ctr">
            <a:normAutofit/>
          </a:bodyPr>
          <a:lstStyle/>
          <a:p>
            <a:pPr marL="0" indent="0" algn="ctr">
              <a:buNone/>
            </a:pPr>
            <a:r>
              <a:rPr sz="145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19,7 млрд ₽ дохода</a:t>
            </a:r>
            <a:endParaRPr sz="1450" dirty="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AB9ADD2B-F9C1-4190-93DE-45B5CE9539DF}"/>
              </a:ext>
            </a:extLst>
          </p:cNvPr>
          <p:cNvSpPr>
            <a:spLocks noGrp="1"/>
          </p:cNvSpPr>
          <p:nvPr/>
        </p:nvSpPr>
        <p:spPr>
          <a:xfrm>
            <a:off x="960120" y="5532120"/>
            <a:ext cx="101498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  <a:defRPr>
                <a:solidFill>
                  <a:srgbClr val="007832"/>
                </a:solidFill>
              </a:defRPr>
            </a:pPr>
            <a:r>
              <a:rPr sz="1800" b="1" dirty="0">
                <a:solidFill>
                  <a:srgbClr val="007832"/>
                </a:solidFill>
                <a:latin typeface="Aptos Display"/>
                <a:ea typeface="Aptos Display"/>
                <a:cs typeface="Aptos Display"/>
              </a:rPr>
              <a:t>Ключевой вопрос: доказана связь каждого актива </a:t>
            </a:r>
            <a:r>
              <a:rPr lang="ru-RU" sz="1800" b="1" dirty="0">
                <a:solidFill>
                  <a:srgbClr val="007832"/>
                </a:solidFill>
                <a:latin typeface="Aptos Display"/>
                <a:ea typeface="Aptos Display"/>
                <a:cs typeface="Aptos Display"/>
              </a:rPr>
              <a:t>-</a:t>
            </a:r>
            <a:r>
              <a:rPr sz="1800" b="1" dirty="0">
                <a:solidFill>
                  <a:srgbClr val="007832"/>
                </a:solidFill>
                <a:latin typeface="Aptos Display"/>
                <a:ea typeface="Aptos Display"/>
                <a:cs typeface="Aptos Display"/>
              </a:rPr>
              <a:t> или достаточно единой истории корпоративного контроля?</a:t>
            </a:r>
            <a:endParaRPr sz="1800" dirty="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5087CE51-CCCD-4E07-A0AC-5A402C30FAB6}"/>
              </a:ext>
            </a:extLst>
          </p:cNvPr>
          <p:cNvSpPr>
            <a:spLocks noGrp="1"/>
          </p:cNvSpPr>
          <p:nvPr/>
        </p:nvSpPr>
        <p:spPr>
          <a:xfrm>
            <a:off x="502920" y="6199632"/>
            <a:ext cx="11064240" cy="14630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550" dirty="0">
                <a:solidFill>
                  <a:srgbClr val="9AA3AF"/>
                </a:solidFill>
                <a:latin typeface="Aptos"/>
                <a:ea typeface="Aptos"/>
                <a:cs typeface="Aptos"/>
              </a:rPr>
              <a:t>Дело № 2‑3407/2024; суммы </a:t>
            </a:r>
            <a:r>
              <a:rPr lang="en-US" sz="550" dirty="0">
                <a:solidFill>
                  <a:srgbClr val="9AA3AF"/>
                </a:solidFill>
                <a:latin typeface="Aptos"/>
                <a:ea typeface="Aptos"/>
                <a:cs typeface="Aptos"/>
              </a:rPr>
              <a:t>-</a:t>
            </a:r>
            <a:r>
              <a:rPr sz="550" dirty="0">
                <a:solidFill>
                  <a:srgbClr val="9AA3AF"/>
                </a:solidFill>
                <a:latin typeface="Aptos"/>
                <a:ea typeface="Aptos"/>
                <a:cs typeface="Aptos"/>
              </a:rPr>
              <a:t> по публичным материалам судебных споров группы «Макфа».</a:t>
            </a:r>
            <a:endParaRPr sz="550" dirty="0"/>
          </a:p>
        </p:txBody>
      </p:sp>
      <p:sp>
        <p:nvSpPr>
          <p:cNvPr id="18" name="Shape 16">
            <a:extLst>
              <a:ext uri="{FF2B5EF4-FFF2-40B4-BE49-F238E27FC236}">
                <a16:creationId xmlns:a16="http://schemas.microsoft.com/office/drawing/2014/main" id="{FC6E6134-4019-478E-9A9A-811B283A9F67}"/>
              </a:ext>
            </a:extLst>
          </p:cNvPr>
          <p:cNvSpPr>
            <a:spLocks noGrp="1"/>
          </p:cNvSpPr>
          <p:nvPr/>
        </p:nvSpPr>
        <p:spPr>
          <a:xfrm>
            <a:off x="502920" y="6446520"/>
            <a:ext cx="11064240" cy="0"/>
          </a:xfrm>
          <a:prstGeom prst="line">
            <a:avLst/>
          </a:prstGeom>
          <a:noFill/>
          <a:ln w="889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872FB9E4-FB60-4CEB-8327-8943A464C594}"/>
              </a:ext>
            </a:extLst>
          </p:cNvPr>
          <p:cNvSpPr>
            <a:spLocks noGrp="1"/>
          </p:cNvSpPr>
          <p:nvPr/>
        </p:nvSpPr>
        <p:spPr>
          <a:xfrm>
            <a:off x="502920" y="6510528"/>
            <a:ext cx="5852160" cy="16459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endParaRPr sz="660" dirty="0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A4C002E9-F3A5-4C78-A57C-A9CA501AECB2}"/>
              </a:ext>
            </a:extLst>
          </p:cNvPr>
          <p:cNvSpPr>
            <a:spLocks noGrp="1"/>
          </p:cNvSpPr>
          <p:nvPr/>
        </p:nvSpPr>
        <p:spPr>
          <a:xfrm>
            <a:off x="11064240" y="6473952"/>
            <a:ext cx="502920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  <a:defRPr>
                <a:solidFill>
                  <a:srgbClr val="007832"/>
                </a:solidFill>
              </a:defRPr>
            </a:pPr>
            <a:r>
              <a:rPr sz="800" b="1" dirty="0">
                <a:solidFill>
                  <a:srgbClr val="007832"/>
                </a:solidFill>
                <a:latin typeface="Aptos"/>
                <a:ea typeface="Aptos"/>
                <a:cs typeface="Aptos"/>
              </a:rPr>
              <a:t>09</a:t>
            </a:r>
            <a:endParaRPr sz="800" dirty="0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ECBC2579-4E0B-4FB8-B820-B90D9E8EA336}"/>
              </a:ext>
            </a:extLst>
          </p:cNvPr>
          <p:cNvSpPr>
            <a:spLocks noGrp="1"/>
          </p:cNvSpPr>
          <p:nvPr/>
        </p:nvSpPr>
        <p:spPr>
          <a:xfrm>
            <a:off x="6400800" y="6510528"/>
            <a:ext cx="4572000" cy="16459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</a:pPr>
            <a:r>
              <a:rPr sz="570" dirty="0">
                <a:solidFill>
                  <a:srgbClr val="9AA3AF"/>
                </a:solidFill>
                <a:latin typeface="Aptos"/>
                <a:ea typeface="Aptos"/>
                <a:cs typeface="Aptos"/>
              </a:rPr>
              <a:t>Макфа: предел корпоративного охвата</a:t>
            </a:r>
            <a:endParaRPr sz="570" dirty="0"/>
          </a:p>
        </p:txBody>
      </p:sp>
      <p:pic>
        <p:nvPicPr>
          <p:cNvPr id="43" name="Рисунок 42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03459" y="6480810"/>
            <a:ext cx="1056197" cy="17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71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515E2399-E566-4ED9-AB23-3F6370973CE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699C3C93-B720-487B-A6E2-CD248A52CE5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4008" cy="6858000"/>
          </a:xfrm>
          <a:prstGeom prst="rect">
            <a:avLst/>
          </a:prstGeom>
          <a:solidFill>
            <a:srgbClr val="007832"/>
          </a:solidFill>
          <a:ln w="12668">
            <a:solidFill>
              <a:srgbClr val="007832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BDA5D58F-3092-45CC-8C73-016CABD37B8D}"/>
              </a:ext>
            </a:extLst>
          </p:cNvPr>
          <p:cNvSpPr>
            <a:spLocks noGrp="1"/>
          </p:cNvSpPr>
          <p:nvPr/>
        </p:nvSpPr>
        <p:spPr>
          <a:xfrm>
            <a:off x="502920" y="292608"/>
            <a:ext cx="7863840" cy="2286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  <a:defRPr>
                <a:solidFill>
                  <a:srgbClr val="007832"/>
                </a:solidFill>
              </a:defRPr>
            </a:pPr>
            <a:r>
              <a:rPr sz="850" b="1" dirty="0">
                <a:solidFill>
                  <a:srgbClr val="007832"/>
                </a:solidFill>
                <a:latin typeface="Aptos"/>
                <a:ea typeface="Aptos"/>
                <a:cs typeface="Aptos"/>
              </a:rPr>
              <a:t>ДЕЛО ФУРГАЛА: КОРПОРАТИВНЫЙ ДОХОД КАК ДОХОД ЧИНОВНИКА</a:t>
            </a:r>
            <a:endParaRPr sz="85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5AFB8DF9-EF7C-4704-9CAE-764F47CD15E5}"/>
              </a:ext>
            </a:extLst>
          </p:cNvPr>
          <p:cNvSpPr>
            <a:spLocks noGrp="1"/>
          </p:cNvSpPr>
          <p:nvPr/>
        </p:nvSpPr>
        <p:spPr>
          <a:xfrm>
            <a:off x="502920" y="585216"/>
            <a:ext cx="10881360" cy="50292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5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8,596 млрд ₽ взысканы солидарно</a:t>
            </a:r>
            <a:endParaRPr sz="25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68A67865-FF9A-4F34-B99B-7EEBC1BB8185}"/>
              </a:ext>
            </a:extLst>
          </p:cNvPr>
          <p:cNvSpPr>
            <a:spLocks noGrp="1"/>
          </p:cNvSpPr>
          <p:nvPr/>
        </p:nvSpPr>
        <p:spPr>
          <a:xfrm>
            <a:off x="822960" y="1417320"/>
            <a:ext cx="1828800" cy="23774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  <a:defRPr>
                <a:solidFill>
                  <a:srgbClr val="007832"/>
                </a:solidFill>
              </a:defRPr>
            </a:pPr>
            <a:r>
              <a:rPr sz="900" b="1" dirty="0">
                <a:solidFill>
                  <a:srgbClr val="007832"/>
                </a:solidFill>
                <a:latin typeface="Aptos"/>
                <a:ea typeface="Aptos"/>
                <a:cs typeface="Aptos"/>
              </a:rPr>
              <a:t>Что установили суды</a:t>
            </a:r>
            <a:endParaRPr sz="9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6B7A9461-73FB-411A-AAB7-9CF4597124D2}"/>
              </a:ext>
            </a:extLst>
          </p:cNvPr>
          <p:cNvSpPr>
            <a:spLocks noGrp="1"/>
          </p:cNvSpPr>
          <p:nvPr/>
        </p:nvSpPr>
        <p:spPr>
          <a:xfrm>
            <a:off x="822960" y="1755648"/>
            <a:ext cx="3017520" cy="3200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9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Фактическое управление</a:t>
            </a:r>
            <a:endParaRPr sz="19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8EDA5276-6334-409B-82C4-402BE70E3E9D}"/>
              </a:ext>
            </a:extLst>
          </p:cNvPr>
          <p:cNvSpPr>
            <a:spLocks noGrp="1"/>
          </p:cNvSpPr>
          <p:nvPr/>
        </p:nvSpPr>
        <p:spPr>
          <a:xfrm>
            <a:off x="822960" y="2267712"/>
            <a:ext cx="3886200" cy="548640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96389" lnSpcReduction="10000"/>
          </a:bodyPr>
          <a:lstStyle/>
          <a:p>
            <a:pPr marL="0" indent="0">
              <a:buNone/>
            </a:pPr>
            <a:r>
              <a:rPr sz="135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Бизнес продолжал контролироваться в период исполнения публичных полномочий; доходы скрывались через номинальных лиц.</a:t>
            </a:r>
            <a:endParaRPr sz="135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D2B62041-7264-40DB-B196-179592D316A6}"/>
              </a:ext>
            </a:extLst>
          </p:cNvPr>
          <p:cNvSpPr>
            <a:spLocks noGrp="1"/>
          </p:cNvSpPr>
          <p:nvPr/>
        </p:nvSpPr>
        <p:spPr>
          <a:xfrm>
            <a:off x="6629400" y="1417320"/>
            <a:ext cx="1920240" cy="23774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  <a:defRPr>
                <a:solidFill>
                  <a:srgbClr val="007832"/>
                </a:solidFill>
              </a:defRPr>
            </a:pPr>
            <a:r>
              <a:rPr sz="900" b="1" dirty="0">
                <a:solidFill>
                  <a:srgbClr val="007832"/>
                </a:solidFill>
                <a:latin typeface="Aptos"/>
                <a:ea typeface="Aptos"/>
                <a:cs typeface="Aptos"/>
              </a:rPr>
              <a:t>Правовая квалификация</a:t>
            </a:r>
            <a:endParaRPr sz="9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E4ED3E88-39C7-438E-B7C5-DD1C3826C147}"/>
              </a:ext>
            </a:extLst>
          </p:cNvPr>
          <p:cNvSpPr>
            <a:spLocks noGrp="1"/>
          </p:cNvSpPr>
          <p:nvPr/>
        </p:nvSpPr>
        <p:spPr>
          <a:xfrm>
            <a:off x="6629400" y="1755648"/>
            <a:ext cx="3017520" cy="3200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9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Доход компаний → незаконный доход</a:t>
            </a:r>
            <a:endParaRPr sz="190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1E1838BE-AC40-4711-8B3A-9B13D44B5D9F}"/>
              </a:ext>
            </a:extLst>
          </p:cNvPr>
          <p:cNvSpPr>
            <a:spLocks noGrp="1"/>
          </p:cNvSpPr>
          <p:nvPr/>
        </p:nvSpPr>
        <p:spPr>
          <a:xfrm>
            <a:off x="6629400" y="2267712"/>
            <a:ext cx="3886200" cy="548640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96389" lnSpcReduction="10000"/>
          </a:bodyPr>
          <a:lstStyle/>
          <a:p>
            <a:pPr marL="0" indent="0">
              <a:buNone/>
            </a:pPr>
            <a:r>
              <a:rPr sz="135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Доход за 2008–2019 годы был отнесен к имущественной сфере публичного лица и взыскан солидарно.</a:t>
            </a:r>
            <a:endParaRPr sz="1350" dirty="0"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34C64836-28C0-4BA6-9F90-11E0F159063D}"/>
              </a:ext>
            </a:extLst>
          </p:cNvPr>
          <p:cNvSpPr>
            <a:spLocks noGrp="1"/>
          </p:cNvSpPr>
          <p:nvPr/>
        </p:nvSpPr>
        <p:spPr>
          <a:xfrm>
            <a:off x="5989320" y="1261872"/>
            <a:ext cx="0" cy="2423160"/>
          </a:xfrm>
          <a:prstGeom prst="line">
            <a:avLst/>
          </a:prstGeom>
          <a:noFill/>
          <a:ln w="1524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910B94AC-5A43-45EC-82F8-92D7AA9864F1}"/>
              </a:ext>
            </a:extLst>
          </p:cNvPr>
          <p:cNvSpPr>
            <a:spLocks noGrp="1"/>
          </p:cNvSpPr>
          <p:nvPr/>
        </p:nvSpPr>
        <p:spPr>
          <a:xfrm>
            <a:off x="5596128" y="1993392"/>
            <a:ext cx="731520" cy="6400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  <a:defRPr>
                <a:solidFill>
                  <a:srgbClr val="007832"/>
                </a:solidFill>
              </a:defRPr>
            </a:pPr>
            <a:r>
              <a:rPr sz="4200" b="1" dirty="0">
                <a:solidFill>
                  <a:srgbClr val="007832"/>
                </a:solidFill>
                <a:latin typeface="Aptos Display"/>
                <a:ea typeface="Aptos Display"/>
                <a:cs typeface="Aptos Display"/>
              </a:rPr>
              <a:t>→</a:t>
            </a:r>
            <a:endParaRPr sz="4200" dirty="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FA98BE74-1592-4323-BEAB-EB922017CEF6}"/>
              </a:ext>
            </a:extLst>
          </p:cNvPr>
          <p:cNvSpPr>
            <a:spLocks noGrp="1"/>
          </p:cNvSpPr>
          <p:nvPr/>
        </p:nvSpPr>
        <p:spPr>
          <a:xfrm>
            <a:off x="822960" y="4041648"/>
            <a:ext cx="2834640" cy="23774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  <a:defRPr>
                <a:solidFill>
                  <a:srgbClr val="007832"/>
                </a:solidFill>
              </a:defRPr>
            </a:pPr>
            <a:r>
              <a:rPr sz="900" b="1" dirty="0">
                <a:solidFill>
                  <a:srgbClr val="007832"/>
                </a:solidFill>
                <a:latin typeface="Aptos"/>
                <a:ea typeface="Aptos"/>
                <a:cs typeface="Aptos"/>
              </a:rPr>
              <a:t>Почему дело знаковое</a:t>
            </a:r>
            <a:endParaRPr sz="900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4286CD16-5F3C-4227-9631-9CA076227EC4}"/>
              </a:ext>
            </a:extLst>
          </p:cNvPr>
          <p:cNvSpPr>
            <a:spLocks noGrp="1"/>
          </p:cNvSpPr>
          <p:nvPr/>
        </p:nvSpPr>
        <p:spPr>
          <a:xfrm>
            <a:off x="822960" y="4407408"/>
            <a:ext cx="98755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1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ВС включил конструкцию в п. 13 Обзора № 14/2026: объектом взыскания становится не только актив, но и корпоративный доход.</a:t>
            </a:r>
            <a:endParaRPr sz="2100" dirty="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06833960-DF8E-410E-84F7-A14273C6AB29}"/>
              </a:ext>
            </a:extLst>
          </p:cNvPr>
          <p:cNvSpPr>
            <a:spLocks noGrp="1"/>
          </p:cNvSpPr>
          <p:nvPr/>
        </p:nvSpPr>
        <p:spPr>
          <a:xfrm>
            <a:off x="822960" y="5513832"/>
            <a:ext cx="9875520" cy="310896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120" dirty="0">
                <a:solidFill>
                  <a:srgbClr val="6B7280"/>
                </a:solidFill>
                <a:latin typeface="Aptos"/>
                <a:ea typeface="Aptos"/>
                <a:cs typeface="Aptos"/>
              </a:rPr>
              <a:t>Главный спор для защиты — можно ли автоматически отождествлять экономический результат компании с личным доходом чиновника.</a:t>
            </a:r>
            <a:endParaRPr sz="1120" dirty="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C2AA152C-B15F-46F2-8CBA-85543D93E018}"/>
              </a:ext>
            </a:extLst>
          </p:cNvPr>
          <p:cNvSpPr>
            <a:spLocks noGrp="1"/>
          </p:cNvSpPr>
          <p:nvPr/>
        </p:nvSpPr>
        <p:spPr>
          <a:xfrm>
            <a:off x="502920" y="6199632"/>
            <a:ext cx="11064240" cy="14630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550" dirty="0">
                <a:solidFill>
                  <a:srgbClr val="9AA3AF"/>
                </a:solidFill>
                <a:latin typeface="Aptos"/>
                <a:ea typeface="Aptos"/>
                <a:cs typeface="Aptos"/>
              </a:rPr>
              <a:t>Источник: п. 13 Тематического обзора ВС РФ № 14/2026.</a:t>
            </a:r>
            <a:endParaRPr sz="550" dirty="0"/>
          </a:p>
        </p:txBody>
      </p:sp>
      <p:sp>
        <p:nvSpPr>
          <p:cNvPr id="18" name="Shape 16">
            <a:extLst>
              <a:ext uri="{FF2B5EF4-FFF2-40B4-BE49-F238E27FC236}">
                <a16:creationId xmlns:a16="http://schemas.microsoft.com/office/drawing/2014/main" id="{5BF0588A-C859-48F7-B0C4-A16034B87C2B}"/>
              </a:ext>
            </a:extLst>
          </p:cNvPr>
          <p:cNvSpPr>
            <a:spLocks noGrp="1"/>
          </p:cNvSpPr>
          <p:nvPr/>
        </p:nvSpPr>
        <p:spPr>
          <a:xfrm>
            <a:off x="502920" y="6446520"/>
            <a:ext cx="11064240" cy="0"/>
          </a:xfrm>
          <a:prstGeom prst="line">
            <a:avLst/>
          </a:prstGeom>
          <a:noFill/>
          <a:ln w="889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B9619D99-DB8B-42BF-BE84-4F7C63F269FF}"/>
              </a:ext>
            </a:extLst>
          </p:cNvPr>
          <p:cNvSpPr>
            <a:spLocks noGrp="1"/>
          </p:cNvSpPr>
          <p:nvPr/>
        </p:nvSpPr>
        <p:spPr>
          <a:xfrm>
            <a:off x="502920" y="6510528"/>
            <a:ext cx="5852160" cy="16459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endParaRPr sz="660" dirty="0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D69ABBB8-0C70-402A-88D4-FE2C795C1F2D}"/>
              </a:ext>
            </a:extLst>
          </p:cNvPr>
          <p:cNvSpPr>
            <a:spLocks noGrp="1"/>
          </p:cNvSpPr>
          <p:nvPr/>
        </p:nvSpPr>
        <p:spPr>
          <a:xfrm>
            <a:off x="11064240" y="6473952"/>
            <a:ext cx="502920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  <a:defRPr>
                <a:solidFill>
                  <a:srgbClr val="007832"/>
                </a:solidFill>
              </a:defRPr>
            </a:pPr>
            <a:r>
              <a:rPr sz="800" b="1" dirty="0">
                <a:solidFill>
                  <a:srgbClr val="007832"/>
                </a:solidFill>
                <a:latin typeface="Aptos"/>
                <a:ea typeface="Aptos"/>
                <a:cs typeface="Aptos"/>
              </a:rPr>
              <a:t>10</a:t>
            </a:r>
            <a:endParaRPr sz="800" dirty="0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2C22B7C6-CB5F-446E-A4B2-7838E40F19D3}"/>
              </a:ext>
            </a:extLst>
          </p:cNvPr>
          <p:cNvSpPr>
            <a:spLocks noGrp="1"/>
          </p:cNvSpPr>
          <p:nvPr/>
        </p:nvSpPr>
        <p:spPr>
          <a:xfrm>
            <a:off x="6400800" y="6510528"/>
            <a:ext cx="4572000" cy="16459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</a:pPr>
            <a:r>
              <a:rPr sz="570" dirty="0">
                <a:solidFill>
                  <a:srgbClr val="9AA3AF"/>
                </a:solidFill>
                <a:latin typeface="Aptos"/>
                <a:ea typeface="Aptos"/>
                <a:cs typeface="Aptos"/>
              </a:rPr>
              <a:t>Фургал: компания и бенефициар в одной имущественной сфере</a:t>
            </a:r>
            <a:endParaRPr sz="570" dirty="0"/>
          </a:p>
        </p:txBody>
      </p:sp>
      <p:pic>
        <p:nvPicPr>
          <p:cNvPr id="43" name="Рисунок 42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03459" y="6480810"/>
            <a:ext cx="1056197" cy="17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2863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17334B2E-795D-4EAC-946B-FC4F8198707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8692D7B2-B644-4374-A4BE-F9048C9C752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4008" cy="6858000"/>
          </a:xfrm>
          <a:prstGeom prst="rect">
            <a:avLst/>
          </a:prstGeom>
          <a:solidFill>
            <a:srgbClr val="007832"/>
          </a:solidFill>
          <a:ln w="12668">
            <a:solidFill>
              <a:srgbClr val="007832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BA1E1020-3DEA-47AA-A332-724B1D99179E}"/>
              </a:ext>
            </a:extLst>
          </p:cNvPr>
          <p:cNvSpPr>
            <a:spLocks noGrp="1"/>
          </p:cNvSpPr>
          <p:nvPr/>
        </p:nvSpPr>
        <p:spPr>
          <a:xfrm>
            <a:off x="502920" y="292608"/>
            <a:ext cx="7863840" cy="2286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  <a:defRPr>
                <a:solidFill>
                  <a:srgbClr val="007832"/>
                </a:solidFill>
              </a:defRPr>
            </a:pPr>
            <a:r>
              <a:rPr sz="850" b="1" dirty="0">
                <a:solidFill>
                  <a:srgbClr val="007832"/>
                </a:solidFill>
                <a:latin typeface="Aptos"/>
                <a:ea typeface="Aptos"/>
                <a:cs typeface="Aptos"/>
              </a:rPr>
              <a:t>«ЮЖУРАЛЗОЛОТО»: ПУБЛИЧНАЯ КОМПАНИЯ ПОД ИЗЪЯТИЕМ</a:t>
            </a:r>
            <a:endParaRPr sz="85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5DB8EF25-4ABB-4A76-815B-B618AC8A60A2}"/>
              </a:ext>
            </a:extLst>
          </p:cNvPr>
          <p:cNvSpPr>
            <a:spLocks noGrp="1"/>
          </p:cNvSpPr>
          <p:nvPr/>
        </p:nvSpPr>
        <p:spPr>
          <a:xfrm>
            <a:off x="502920" y="585216"/>
            <a:ext cx="10881360" cy="50292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5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Контрольный пакет, управляющая компания и связанные активы</a:t>
            </a:r>
            <a:endParaRPr sz="25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84D61D3F-2B53-44BC-A432-5AC0D3EB0473}"/>
              </a:ext>
            </a:extLst>
          </p:cNvPr>
          <p:cNvSpPr>
            <a:spLocks noGrp="1"/>
          </p:cNvSpPr>
          <p:nvPr/>
        </p:nvSpPr>
        <p:spPr>
          <a:xfrm>
            <a:off x="685800" y="1417320"/>
            <a:ext cx="4892040" cy="411480"/>
          </a:xfrm>
          <a:prstGeom prst="rect">
            <a:avLst/>
          </a:prstGeom>
          <a:solidFill>
            <a:srgbClr val="EDF7F2"/>
          </a:solidFill>
          <a:ln>
            <a:solidFill>
              <a:srgbClr val="D5EBDF"/>
            </a:solidFill>
          </a:ln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2100" b="1" dirty="0">
                <a:solidFill>
                  <a:srgbClr val="1F7A4D"/>
                </a:solidFill>
                <a:latin typeface="Aptos Display"/>
                <a:ea typeface="Aptos Display"/>
                <a:cs typeface="Aptos Display"/>
              </a:rPr>
              <a:t>Что потребовало государство</a:t>
            </a:r>
            <a:endParaRPr sz="21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1544B371-C830-491E-943E-76B896E292FF}"/>
              </a:ext>
            </a:extLst>
          </p:cNvPr>
          <p:cNvSpPr>
            <a:spLocks noGrp="1"/>
          </p:cNvSpPr>
          <p:nvPr/>
        </p:nvSpPr>
        <p:spPr>
          <a:xfrm>
            <a:off x="6236208" y="1417320"/>
            <a:ext cx="5074920" cy="411480"/>
          </a:xfrm>
          <a:prstGeom prst="rect">
            <a:avLst/>
          </a:prstGeom>
          <a:solidFill>
            <a:srgbClr val="EDF7F2"/>
          </a:solidFill>
          <a:ln w="12668">
            <a:solidFill>
              <a:srgbClr val="D5EBDF"/>
            </a:solidFill>
            <a:prstDash val="solid"/>
          </a:ln>
        </p:spPr>
        <p:txBody>
          <a:bodyPr wrap="square" lIns="0" tIns="0" rIns="0" bIns="0" anchor="ctr"/>
          <a:lstStyle/>
          <a:p>
            <a:pPr marL="0" indent="0" algn="ctr">
              <a:buNone/>
              <a:defRPr>
                <a:solidFill>
                  <a:srgbClr val="007832"/>
                </a:solidFill>
              </a:defRPr>
            </a:pPr>
            <a:r>
              <a:rPr sz="2100" b="1" dirty="0">
                <a:solidFill>
                  <a:srgbClr val="007832"/>
                </a:solidFill>
                <a:latin typeface="Aptos Display"/>
                <a:ea typeface="Aptos Display"/>
                <a:cs typeface="Aptos Display"/>
              </a:rPr>
              <a:t>Где проходит спорная граница</a:t>
            </a:r>
            <a:endParaRPr sz="21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1D45960F-4903-4B79-B075-EDDACB051391}"/>
              </a:ext>
            </a:extLst>
          </p:cNvPr>
          <p:cNvSpPr>
            <a:spLocks noGrp="1"/>
          </p:cNvSpPr>
          <p:nvPr/>
        </p:nvSpPr>
        <p:spPr>
          <a:xfrm>
            <a:off x="685800" y="2029968"/>
            <a:ext cx="1965960" cy="21945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920" b="1" dirty="0">
                <a:solidFill>
                  <a:srgbClr val="071E33"/>
                </a:solidFill>
                <a:latin typeface="Aptos"/>
                <a:ea typeface="Aptos"/>
                <a:cs typeface="Aptos"/>
              </a:rPr>
              <a:t>Акции ЮГК</a:t>
            </a:r>
            <a:endParaRPr sz="92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BE40E8DF-E25F-4791-8D8C-69D2D99D16F8}"/>
              </a:ext>
            </a:extLst>
          </p:cNvPr>
          <p:cNvSpPr>
            <a:spLocks noGrp="1"/>
          </p:cNvSpPr>
          <p:nvPr/>
        </p:nvSpPr>
        <p:spPr>
          <a:xfrm>
            <a:off x="2743200" y="2002536"/>
            <a:ext cx="2834640" cy="32004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86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67,85% контрольного пакета</a:t>
            </a:r>
            <a:endParaRPr sz="860" dirty="0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8C4350DF-514C-49ED-B721-49025A9F8B5C}"/>
              </a:ext>
            </a:extLst>
          </p:cNvPr>
          <p:cNvSpPr>
            <a:spLocks noGrp="1"/>
          </p:cNvSpPr>
          <p:nvPr/>
        </p:nvSpPr>
        <p:spPr>
          <a:xfrm>
            <a:off x="685800" y="2505456"/>
            <a:ext cx="4892040" cy="0"/>
          </a:xfrm>
          <a:prstGeom prst="line">
            <a:avLst/>
          </a:prstGeom>
          <a:noFill/>
          <a:ln w="1016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E9D3FAE5-8C0B-4165-905C-F1B6FF34A4B6}"/>
              </a:ext>
            </a:extLst>
          </p:cNvPr>
          <p:cNvSpPr>
            <a:spLocks noGrp="1"/>
          </p:cNvSpPr>
          <p:nvPr/>
        </p:nvSpPr>
        <p:spPr>
          <a:xfrm>
            <a:off x="6236208" y="2029968"/>
            <a:ext cx="1874520" cy="21945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920" b="1" dirty="0">
                <a:solidFill>
                  <a:srgbClr val="071E33"/>
                </a:solidFill>
                <a:latin typeface="Aptos"/>
                <a:ea typeface="Aptos"/>
                <a:cs typeface="Aptos"/>
              </a:rPr>
              <a:t>Публичный рынок</a:t>
            </a:r>
            <a:endParaRPr sz="92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E92F13E9-B3A3-4652-9076-3B8AAE92C5E6}"/>
              </a:ext>
            </a:extLst>
          </p:cNvPr>
          <p:cNvSpPr>
            <a:spLocks noGrp="1"/>
          </p:cNvSpPr>
          <p:nvPr/>
        </p:nvSpPr>
        <p:spPr>
          <a:xfrm>
            <a:off x="8266176" y="2002536"/>
            <a:ext cx="2971800" cy="32004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86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миноритарии и независимые инвесторы</a:t>
            </a:r>
            <a:endParaRPr sz="860" dirty="0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B3CF535F-71EF-4772-877E-08643020B12D}"/>
              </a:ext>
            </a:extLst>
          </p:cNvPr>
          <p:cNvSpPr>
            <a:spLocks noGrp="1"/>
          </p:cNvSpPr>
          <p:nvPr/>
        </p:nvSpPr>
        <p:spPr>
          <a:xfrm>
            <a:off x="6236208" y="2505456"/>
            <a:ext cx="5074920" cy="0"/>
          </a:xfrm>
          <a:prstGeom prst="line">
            <a:avLst/>
          </a:prstGeom>
          <a:noFill/>
          <a:ln w="1016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1CF6B7D7-98D0-45E2-8D70-A12508820791}"/>
              </a:ext>
            </a:extLst>
          </p:cNvPr>
          <p:cNvSpPr>
            <a:spLocks noGrp="1"/>
          </p:cNvSpPr>
          <p:nvPr/>
        </p:nvSpPr>
        <p:spPr>
          <a:xfrm>
            <a:off x="685800" y="2706624"/>
            <a:ext cx="1965960" cy="21945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920" b="1" dirty="0">
                <a:solidFill>
                  <a:srgbClr val="071E33"/>
                </a:solidFill>
                <a:latin typeface="Aptos"/>
                <a:ea typeface="Aptos"/>
                <a:cs typeface="Aptos"/>
              </a:rPr>
              <a:t>УК ЮГК</a:t>
            </a:r>
            <a:endParaRPr sz="920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21392F08-83B6-4B41-98F8-948EF0148D6F}"/>
              </a:ext>
            </a:extLst>
          </p:cNvPr>
          <p:cNvSpPr>
            <a:spLocks noGrp="1"/>
          </p:cNvSpPr>
          <p:nvPr/>
        </p:nvSpPr>
        <p:spPr>
          <a:xfrm>
            <a:off x="2743200" y="2679192"/>
            <a:ext cx="2834640" cy="32004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86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100% управляющей компании</a:t>
            </a:r>
            <a:endParaRPr sz="860" dirty="0"/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E9248878-A1F7-4C90-B539-DD553072DB69}"/>
              </a:ext>
            </a:extLst>
          </p:cNvPr>
          <p:cNvSpPr>
            <a:spLocks noGrp="1"/>
          </p:cNvSpPr>
          <p:nvPr/>
        </p:nvSpPr>
        <p:spPr>
          <a:xfrm>
            <a:off x="685800" y="3182112"/>
            <a:ext cx="4892040" cy="0"/>
          </a:xfrm>
          <a:prstGeom prst="line">
            <a:avLst/>
          </a:prstGeom>
          <a:noFill/>
          <a:ln w="1016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56F0D5C8-1A71-448C-8C29-3A80D700CA03}"/>
              </a:ext>
            </a:extLst>
          </p:cNvPr>
          <p:cNvSpPr>
            <a:spLocks noGrp="1"/>
          </p:cNvSpPr>
          <p:nvPr/>
        </p:nvSpPr>
        <p:spPr>
          <a:xfrm>
            <a:off x="6236208" y="2706624"/>
            <a:ext cx="1874520" cy="21945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920" b="1" dirty="0">
                <a:solidFill>
                  <a:srgbClr val="071E33"/>
                </a:solidFill>
                <a:latin typeface="Aptos"/>
                <a:ea typeface="Aptos"/>
                <a:cs typeface="Aptos"/>
              </a:rPr>
              <a:t>Смешанный капитал</a:t>
            </a:r>
            <a:endParaRPr sz="920" dirty="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43C6F41C-AC90-4A43-BD59-2D6603C0785B}"/>
              </a:ext>
            </a:extLst>
          </p:cNvPr>
          <p:cNvSpPr>
            <a:spLocks noGrp="1"/>
          </p:cNvSpPr>
          <p:nvPr/>
        </p:nvSpPr>
        <p:spPr>
          <a:xfrm>
            <a:off x="8266176" y="2679192"/>
            <a:ext cx="2971800" cy="32004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86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кредиты, прибыль и рыночный рост</a:t>
            </a:r>
            <a:endParaRPr sz="860" dirty="0"/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AE7B7FB3-80DA-4FBB-986D-B40D0B5971B5}"/>
              </a:ext>
            </a:extLst>
          </p:cNvPr>
          <p:cNvSpPr>
            <a:spLocks noGrp="1"/>
          </p:cNvSpPr>
          <p:nvPr/>
        </p:nvSpPr>
        <p:spPr>
          <a:xfrm>
            <a:off x="6236208" y="3182112"/>
            <a:ext cx="5074920" cy="0"/>
          </a:xfrm>
          <a:prstGeom prst="line">
            <a:avLst/>
          </a:prstGeom>
          <a:noFill/>
          <a:ln w="1016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4EE69A3E-5D85-421C-A1B0-11A504A48913}"/>
              </a:ext>
            </a:extLst>
          </p:cNvPr>
          <p:cNvSpPr>
            <a:spLocks noGrp="1"/>
          </p:cNvSpPr>
          <p:nvPr/>
        </p:nvSpPr>
        <p:spPr>
          <a:xfrm>
            <a:off x="685800" y="3383280"/>
            <a:ext cx="1965960" cy="21945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920" b="1" dirty="0">
                <a:solidFill>
                  <a:srgbClr val="071E33"/>
                </a:solidFill>
                <a:latin typeface="Aptos"/>
                <a:ea typeface="Aptos"/>
                <a:cs typeface="Aptos"/>
              </a:rPr>
              <a:t>Связанные структуры</a:t>
            </a:r>
            <a:endParaRPr sz="920" dirty="0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EEB3EF06-C057-4CC4-9C4A-00ED30E0A5F6}"/>
              </a:ext>
            </a:extLst>
          </p:cNvPr>
          <p:cNvSpPr>
            <a:spLocks noGrp="1"/>
          </p:cNvSpPr>
          <p:nvPr/>
        </p:nvSpPr>
        <p:spPr>
          <a:xfrm>
            <a:off x="2743200" y="3355848"/>
            <a:ext cx="2834640" cy="32004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86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активы зависимых обществ</a:t>
            </a:r>
            <a:endParaRPr sz="860" dirty="0"/>
          </a:p>
        </p:txBody>
      </p:sp>
      <p:sp>
        <p:nvSpPr>
          <p:cNvPr id="22" name="Shape 20">
            <a:extLst>
              <a:ext uri="{FF2B5EF4-FFF2-40B4-BE49-F238E27FC236}">
                <a16:creationId xmlns:a16="http://schemas.microsoft.com/office/drawing/2014/main" id="{B2B22079-494E-4D67-B938-9802B96F8361}"/>
              </a:ext>
            </a:extLst>
          </p:cNvPr>
          <p:cNvSpPr>
            <a:spLocks noGrp="1"/>
          </p:cNvSpPr>
          <p:nvPr/>
        </p:nvSpPr>
        <p:spPr>
          <a:xfrm>
            <a:off x="685800" y="3858768"/>
            <a:ext cx="4892040" cy="0"/>
          </a:xfrm>
          <a:prstGeom prst="line">
            <a:avLst/>
          </a:prstGeom>
          <a:noFill/>
          <a:ln w="1016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BE1CADEA-60C0-4CEE-8592-E1D15EC27ED8}"/>
              </a:ext>
            </a:extLst>
          </p:cNvPr>
          <p:cNvSpPr>
            <a:spLocks noGrp="1"/>
          </p:cNvSpPr>
          <p:nvPr/>
        </p:nvSpPr>
        <p:spPr>
          <a:xfrm>
            <a:off x="6236208" y="3383280"/>
            <a:ext cx="1874520" cy="21945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920" b="1" dirty="0">
                <a:solidFill>
                  <a:srgbClr val="071E33"/>
                </a:solidFill>
                <a:latin typeface="Aptos"/>
                <a:ea typeface="Aptos"/>
                <a:cs typeface="Aptos"/>
              </a:rPr>
              <a:t>Аффилированность</a:t>
            </a:r>
            <a:endParaRPr sz="920" dirty="0"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F79DDFAA-23D3-4EC5-8BE3-5C6CBF0960EE}"/>
              </a:ext>
            </a:extLst>
          </p:cNvPr>
          <p:cNvSpPr>
            <a:spLocks noGrp="1"/>
          </p:cNvSpPr>
          <p:nvPr/>
        </p:nvSpPr>
        <p:spPr>
          <a:xfrm>
            <a:off x="8266176" y="3355848"/>
            <a:ext cx="2971800" cy="32004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86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не заменяет tracing каждого актива</a:t>
            </a:r>
            <a:endParaRPr sz="860" dirty="0"/>
          </a:p>
        </p:txBody>
      </p:sp>
      <p:sp>
        <p:nvSpPr>
          <p:cNvPr id="25" name="Shape 23">
            <a:extLst>
              <a:ext uri="{FF2B5EF4-FFF2-40B4-BE49-F238E27FC236}">
                <a16:creationId xmlns:a16="http://schemas.microsoft.com/office/drawing/2014/main" id="{7EB20B5D-3054-4D84-89D6-95413A4CEA63}"/>
              </a:ext>
            </a:extLst>
          </p:cNvPr>
          <p:cNvSpPr>
            <a:spLocks noGrp="1"/>
          </p:cNvSpPr>
          <p:nvPr/>
        </p:nvSpPr>
        <p:spPr>
          <a:xfrm>
            <a:off x="6236208" y="3858768"/>
            <a:ext cx="5074920" cy="0"/>
          </a:xfrm>
          <a:prstGeom prst="line">
            <a:avLst/>
          </a:prstGeom>
          <a:noFill/>
          <a:ln w="1016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3899E2F4-6CD8-43B1-8D62-D4BC2F018503}"/>
              </a:ext>
            </a:extLst>
          </p:cNvPr>
          <p:cNvSpPr>
            <a:spLocks noGrp="1"/>
          </p:cNvSpPr>
          <p:nvPr/>
        </p:nvSpPr>
        <p:spPr>
          <a:xfrm>
            <a:off x="685800" y="4059936"/>
            <a:ext cx="1965960" cy="21945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920" b="1" dirty="0">
                <a:solidFill>
                  <a:srgbClr val="071E33"/>
                </a:solidFill>
                <a:latin typeface="Aptos"/>
                <a:ea typeface="Aptos"/>
                <a:cs typeface="Aptos"/>
              </a:rPr>
              <a:t>Основание</a:t>
            </a:r>
            <a:endParaRPr sz="920" dirty="0"/>
          </a:p>
        </p:txBody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BAF1903E-D691-4DD0-A731-928266740115}"/>
              </a:ext>
            </a:extLst>
          </p:cNvPr>
          <p:cNvSpPr>
            <a:spLocks noGrp="1"/>
          </p:cNvSpPr>
          <p:nvPr/>
        </p:nvSpPr>
        <p:spPr>
          <a:xfrm>
            <a:off x="2743200" y="4032504"/>
            <a:ext cx="2834640" cy="32004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86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публичная должность + фактический бизнес</a:t>
            </a:r>
            <a:endParaRPr sz="860" dirty="0"/>
          </a:p>
        </p:txBody>
      </p:sp>
      <p:sp>
        <p:nvSpPr>
          <p:cNvPr id="28" name="Shape 26">
            <a:extLst>
              <a:ext uri="{FF2B5EF4-FFF2-40B4-BE49-F238E27FC236}">
                <a16:creationId xmlns:a16="http://schemas.microsoft.com/office/drawing/2014/main" id="{FC5B80CF-2DC7-4F19-A6D0-70A0DCFAEE52}"/>
              </a:ext>
            </a:extLst>
          </p:cNvPr>
          <p:cNvSpPr>
            <a:spLocks noGrp="1"/>
          </p:cNvSpPr>
          <p:nvPr/>
        </p:nvSpPr>
        <p:spPr>
          <a:xfrm>
            <a:off x="685800" y="4535424"/>
            <a:ext cx="4892040" cy="0"/>
          </a:xfrm>
          <a:prstGeom prst="line">
            <a:avLst/>
          </a:prstGeom>
          <a:noFill/>
          <a:ln w="1016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29" name="Text 27">
            <a:extLst>
              <a:ext uri="{FF2B5EF4-FFF2-40B4-BE49-F238E27FC236}">
                <a16:creationId xmlns:a16="http://schemas.microsoft.com/office/drawing/2014/main" id="{8088FD8B-715D-489D-AF2D-6A903D9B8EC4}"/>
              </a:ext>
            </a:extLst>
          </p:cNvPr>
          <p:cNvSpPr>
            <a:spLocks noGrp="1"/>
          </p:cNvSpPr>
          <p:nvPr/>
        </p:nvSpPr>
        <p:spPr>
          <a:xfrm>
            <a:off x="6236208" y="4059936"/>
            <a:ext cx="1874520" cy="21945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920" b="1" dirty="0">
                <a:solidFill>
                  <a:srgbClr val="071E33"/>
                </a:solidFill>
                <a:latin typeface="Aptos"/>
                <a:ea typeface="Aptos"/>
                <a:cs typeface="Aptos"/>
              </a:rPr>
              <a:t>Объем изъятия</a:t>
            </a:r>
            <a:endParaRPr sz="920" dirty="0"/>
          </a:p>
        </p:txBody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5E835F37-685E-4D31-8E85-5D05BAD95F5E}"/>
              </a:ext>
            </a:extLst>
          </p:cNvPr>
          <p:cNvSpPr>
            <a:spLocks noGrp="1"/>
          </p:cNvSpPr>
          <p:nvPr/>
        </p:nvSpPr>
        <p:spPr>
          <a:xfrm>
            <a:off x="8266176" y="4032504"/>
            <a:ext cx="2971800" cy="32004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86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следует доказанной причинности</a:t>
            </a:r>
            <a:endParaRPr sz="860" dirty="0"/>
          </a:p>
        </p:txBody>
      </p:sp>
      <p:sp>
        <p:nvSpPr>
          <p:cNvPr id="31" name="Shape 29">
            <a:extLst>
              <a:ext uri="{FF2B5EF4-FFF2-40B4-BE49-F238E27FC236}">
                <a16:creationId xmlns:a16="http://schemas.microsoft.com/office/drawing/2014/main" id="{1BFAE405-64F6-42B4-B577-99AB88780F96}"/>
              </a:ext>
            </a:extLst>
          </p:cNvPr>
          <p:cNvSpPr>
            <a:spLocks noGrp="1"/>
          </p:cNvSpPr>
          <p:nvPr/>
        </p:nvSpPr>
        <p:spPr>
          <a:xfrm>
            <a:off x="6236208" y="4535424"/>
            <a:ext cx="5074920" cy="0"/>
          </a:xfrm>
          <a:prstGeom prst="line">
            <a:avLst/>
          </a:prstGeom>
          <a:noFill/>
          <a:ln w="1016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32" name="Text 30">
            <a:extLst>
              <a:ext uri="{FF2B5EF4-FFF2-40B4-BE49-F238E27FC236}">
                <a16:creationId xmlns:a16="http://schemas.microsoft.com/office/drawing/2014/main" id="{17108B1F-D472-450D-B3E6-BAB4FA806B5E}"/>
              </a:ext>
            </a:extLst>
          </p:cNvPr>
          <p:cNvSpPr>
            <a:spLocks noGrp="1"/>
          </p:cNvSpPr>
          <p:nvPr/>
        </p:nvSpPr>
        <p:spPr>
          <a:xfrm>
            <a:off x="777240" y="5257800"/>
            <a:ext cx="1463040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  <a:defRPr>
                <a:solidFill>
                  <a:srgbClr val="007832"/>
                </a:solidFill>
              </a:defRPr>
            </a:pPr>
            <a:r>
              <a:rPr sz="870" b="1" dirty="0">
                <a:solidFill>
                  <a:srgbClr val="007832"/>
                </a:solidFill>
                <a:latin typeface="Aptos"/>
                <a:ea typeface="Aptos"/>
                <a:cs typeface="Aptos"/>
              </a:rPr>
              <a:t>Сигнал</a:t>
            </a:r>
            <a:endParaRPr sz="870" dirty="0"/>
          </a:p>
        </p:txBody>
      </p:sp>
      <p:sp>
        <p:nvSpPr>
          <p:cNvPr id="33" name="Text 31">
            <a:extLst>
              <a:ext uri="{FF2B5EF4-FFF2-40B4-BE49-F238E27FC236}">
                <a16:creationId xmlns:a16="http://schemas.microsoft.com/office/drawing/2014/main" id="{75ECE73A-A047-4068-810C-E05790B1BEF8}"/>
              </a:ext>
            </a:extLst>
          </p:cNvPr>
          <p:cNvSpPr>
            <a:spLocks noGrp="1"/>
          </p:cNvSpPr>
          <p:nvPr/>
        </p:nvSpPr>
        <p:spPr>
          <a:xfrm>
            <a:off x="2514600" y="5175504"/>
            <a:ext cx="7498080" cy="438912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72955" lnSpcReduction="20000"/>
          </a:bodyPr>
          <a:lstStyle/>
          <a:p>
            <a:pPr marL="0" indent="0">
              <a:buNone/>
            </a:pPr>
            <a:r>
              <a:rPr sz="22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Чем сложнее капитал компании, тем опаснее презумпция «контроль = происхождение всей стоимости».</a:t>
            </a:r>
            <a:endParaRPr sz="2200" dirty="0"/>
          </a:p>
        </p:txBody>
      </p:sp>
      <p:sp>
        <p:nvSpPr>
          <p:cNvPr id="34" name="Text 32">
            <a:extLst>
              <a:ext uri="{FF2B5EF4-FFF2-40B4-BE49-F238E27FC236}">
                <a16:creationId xmlns:a16="http://schemas.microsoft.com/office/drawing/2014/main" id="{3CF084CA-3994-4529-959C-3CAF62BD2813}"/>
              </a:ext>
            </a:extLst>
          </p:cNvPr>
          <p:cNvSpPr>
            <a:spLocks noGrp="1"/>
          </p:cNvSpPr>
          <p:nvPr/>
        </p:nvSpPr>
        <p:spPr>
          <a:xfrm>
            <a:off x="2514600" y="5696712"/>
            <a:ext cx="7498080" cy="25603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080" dirty="0">
                <a:solidFill>
                  <a:srgbClr val="6B7280"/>
                </a:solidFill>
                <a:latin typeface="Aptos"/>
                <a:ea typeface="Aptos"/>
                <a:cs typeface="Aptos"/>
              </a:rPr>
              <a:t>КС‑ограничитель о пределах коррупционной имущественной сферы здесь особенно важен.</a:t>
            </a:r>
            <a:endParaRPr sz="1080" dirty="0"/>
          </a:p>
        </p:txBody>
      </p:sp>
      <p:sp>
        <p:nvSpPr>
          <p:cNvPr id="35" name="Text 33">
            <a:extLst>
              <a:ext uri="{FF2B5EF4-FFF2-40B4-BE49-F238E27FC236}">
                <a16:creationId xmlns:a16="http://schemas.microsoft.com/office/drawing/2014/main" id="{23A09F82-FA03-4015-88CB-B5AD7F0B3B8D}"/>
              </a:ext>
            </a:extLst>
          </p:cNvPr>
          <p:cNvSpPr>
            <a:spLocks noGrp="1"/>
          </p:cNvSpPr>
          <p:nvPr/>
        </p:nvSpPr>
        <p:spPr>
          <a:xfrm>
            <a:off x="502920" y="6199632"/>
            <a:ext cx="11064240" cy="14630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550" dirty="0">
                <a:solidFill>
                  <a:srgbClr val="9AA3AF"/>
                </a:solidFill>
                <a:latin typeface="Aptos"/>
                <a:ea typeface="Aptos"/>
                <a:cs typeface="Aptos"/>
              </a:rPr>
              <a:t>Дело № 2‑3830/2025; данные о составе требований — по публичным материалам процесса.</a:t>
            </a:r>
            <a:endParaRPr sz="550" dirty="0"/>
          </a:p>
        </p:txBody>
      </p:sp>
      <p:sp>
        <p:nvSpPr>
          <p:cNvPr id="36" name="Shape 34">
            <a:extLst>
              <a:ext uri="{FF2B5EF4-FFF2-40B4-BE49-F238E27FC236}">
                <a16:creationId xmlns:a16="http://schemas.microsoft.com/office/drawing/2014/main" id="{B2BDA65A-ABBB-451E-8CB3-BF3E2F2A4B16}"/>
              </a:ext>
            </a:extLst>
          </p:cNvPr>
          <p:cNvSpPr>
            <a:spLocks noGrp="1"/>
          </p:cNvSpPr>
          <p:nvPr/>
        </p:nvSpPr>
        <p:spPr>
          <a:xfrm>
            <a:off x="502920" y="6446520"/>
            <a:ext cx="11064240" cy="0"/>
          </a:xfrm>
          <a:prstGeom prst="line">
            <a:avLst/>
          </a:prstGeom>
          <a:noFill/>
          <a:ln w="889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37" name="Text 35">
            <a:extLst>
              <a:ext uri="{FF2B5EF4-FFF2-40B4-BE49-F238E27FC236}">
                <a16:creationId xmlns:a16="http://schemas.microsoft.com/office/drawing/2014/main" id="{88CD6B03-4F0B-4BB9-804C-68CE31010F65}"/>
              </a:ext>
            </a:extLst>
          </p:cNvPr>
          <p:cNvSpPr>
            <a:spLocks noGrp="1"/>
          </p:cNvSpPr>
          <p:nvPr/>
        </p:nvSpPr>
        <p:spPr>
          <a:xfrm>
            <a:off x="502920" y="6510528"/>
            <a:ext cx="5852160" cy="16459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endParaRPr sz="660" dirty="0"/>
          </a:p>
        </p:txBody>
      </p:sp>
      <p:sp>
        <p:nvSpPr>
          <p:cNvPr id="38" name="Text 36">
            <a:extLst>
              <a:ext uri="{FF2B5EF4-FFF2-40B4-BE49-F238E27FC236}">
                <a16:creationId xmlns:a16="http://schemas.microsoft.com/office/drawing/2014/main" id="{891FA5E3-BA59-444D-AA7D-D0FA8410EE92}"/>
              </a:ext>
            </a:extLst>
          </p:cNvPr>
          <p:cNvSpPr>
            <a:spLocks noGrp="1"/>
          </p:cNvSpPr>
          <p:nvPr/>
        </p:nvSpPr>
        <p:spPr>
          <a:xfrm>
            <a:off x="11064240" y="6473952"/>
            <a:ext cx="502920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  <a:defRPr>
                <a:solidFill>
                  <a:srgbClr val="007832"/>
                </a:solidFill>
              </a:defRPr>
            </a:pPr>
            <a:r>
              <a:rPr sz="800" b="1" dirty="0">
                <a:solidFill>
                  <a:srgbClr val="007832"/>
                </a:solidFill>
                <a:latin typeface="Aptos"/>
                <a:ea typeface="Aptos"/>
                <a:cs typeface="Aptos"/>
              </a:rPr>
              <a:t>11</a:t>
            </a:r>
            <a:endParaRPr sz="800" dirty="0"/>
          </a:p>
        </p:txBody>
      </p:sp>
      <p:sp>
        <p:nvSpPr>
          <p:cNvPr id="39" name="Text 37">
            <a:extLst>
              <a:ext uri="{FF2B5EF4-FFF2-40B4-BE49-F238E27FC236}">
                <a16:creationId xmlns:a16="http://schemas.microsoft.com/office/drawing/2014/main" id="{DBB47A58-DC2C-477F-8C07-5EFCBD44F818}"/>
              </a:ext>
            </a:extLst>
          </p:cNvPr>
          <p:cNvSpPr>
            <a:spLocks noGrp="1"/>
          </p:cNvSpPr>
          <p:nvPr/>
        </p:nvSpPr>
        <p:spPr>
          <a:xfrm>
            <a:off x="6400800" y="6510528"/>
            <a:ext cx="4572000" cy="16459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</a:pPr>
            <a:r>
              <a:rPr sz="570" dirty="0">
                <a:solidFill>
                  <a:srgbClr val="9AA3AF"/>
                </a:solidFill>
                <a:latin typeface="Aptos"/>
                <a:ea typeface="Aptos"/>
                <a:cs typeface="Aptos"/>
              </a:rPr>
              <a:t>ЮГК: публичный рынок и смешанный капитал</a:t>
            </a:r>
            <a:endParaRPr sz="570" dirty="0"/>
          </a:p>
        </p:txBody>
      </p:sp>
      <p:pic>
        <p:nvPicPr>
          <p:cNvPr id="79" name="Рисунок 78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03459" y="6480810"/>
            <a:ext cx="1056197" cy="17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089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17334B2E-795D-4EAC-946B-FC4F8198707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8692D7B2-B644-4374-A4BE-F9048C9C752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4008" cy="6858000"/>
          </a:xfrm>
          <a:prstGeom prst="rect">
            <a:avLst/>
          </a:prstGeom>
          <a:solidFill>
            <a:srgbClr val="007832"/>
          </a:solidFill>
          <a:ln w="12668">
            <a:solidFill>
              <a:srgbClr val="007832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BA1E1020-3DEA-47AA-A332-724B1D99179E}"/>
              </a:ext>
            </a:extLst>
          </p:cNvPr>
          <p:cNvSpPr>
            <a:spLocks noGrp="1"/>
          </p:cNvSpPr>
          <p:nvPr/>
        </p:nvSpPr>
        <p:spPr>
          <a:xfrm>
            <a:off x="502920" y="292608"/>
            <a:ext cx="7863840" cy="2286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  <a:defRPr>
                <a:solidFill>
                  <a:srgbClr val="007832"/>
                </a:solidFill>
              </a:defRPr>
            </a:pPr>
            <a:r>
              <a:rPr sz="850" b="1" dirty="0">
                <a:solidFill>
                  <a:srgbClr val="007832"/>
                </a:solidFill>
                <a:latin typeface="Aptos"/>
                <a:ea typeface="Aptos"/>
                <a:cs typeface="Aptos"/>
              </a:rPr>
              <a:t>«РОЛЬФ»: ОТ НЕЗАКОННОГО ДОХОДА </a:t>
            </a:r>
            <a:r>
              <a:rPr lang="en-US" sz="850" b="1" dirty="0">
                <a:solidFill>
                  <a:srgbClr val="007832"/>
                </a:solidFill>
                <a:latin typeface="Aptos"/>
                <a:ea typeface="Aptos"/>
                <a:cs typeface="Aptos"/>
              </a:rPr>
              <a:t>-</a:t>
            </a:r>
            <a:r>
              <a:rPr sz="850" b="1" dirty="0">
                <a:solidFill>
                  <a:srgbClr val="007832"/>
                </a:solidFill>
                <a:latin typeface="Aptos"/>
                <a:ea typeface="Aptos"/>
                <a:cs typeface="Aptos"/>
              </a:rPr>
              <a:t> К КОРПОРАТИВНОМУ КОНТРОЛЮ</a:t>
            </a:r>
            <a:endParaRPr sz="85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5DB8EF25-4ABB-4A76-815B-B618AC8A60A2}"/>
              </a:ext>
            </a:extLst>
          </p:cNvPr>
          <p:cNvSpPr>
            <a:spLocks noGrp="1"/>
          </p:cNvSpPr>
          <p:nvPr/>
        </p:nvSpPr>
        <p:spPr>
          <a:xfrm>
            <a:off x="502920" y="585216"/>
            <a:ext cx="10881360" cy="50292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5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Два шага: 19,4 млрд ₽, затем весь автодилерский холдинг</a:t>
            </a:r>
            <a:endParaRPr sz="25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84D61D3F-2B53-44BC-A432-5AC0D3EB0473}"/>
              </a:ext>
            </a:extLst>
          </p:cNvPr>
          <p:cNvSpPr>
            <a:spLocks noGrp="1"/>
          </p:cNvSpPr>
          <p:nvPr/>
        </p:nvSpPr>
        <p:spPr>
          <a:xfrm>
            <a:off x="685800" y="1417320"/>
            <a:ext cx="4892040" cy="411480"/>
          </a:xfrm>
          <a:prstGeom prst="rect">
            <a:avLst/>
          </a:prstGeom>
          <a:solidFill>
            <a:srgbClr val="EDF7F2"/>
          </a:solidFill>
          <a:ln>
            <a:solidFill>
              <a:srgbClr val="D5EBDF"/>
            </a:solidFill>
          </a:ln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2100" b="1" dirty="0">
                <a:solidFill>
                  <a:srgbClr val="1F7A4D"/>
                </a:solidFill>
                <a:latin typeface="Aptos Display"/>
                <a:ea typeface="Aptos Display"/>
                <a:cs typeface="Aptos Display"/>
              </a:rPr>
              <a:t>Эскалация требований</a:t>
            </a:r>
            <a:endParaRPr sz="21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1544B371-C830-491E-943E-76B896E292FF}"/>
              </a:ext>
            </a:extLst>
          </p:cNvPr>
          <p:cNvSpPr>
            <a:spLocks noGrp="1"/>
          </p:cNvSpPr>
          <p:nvPr/>
        </p:nvSpPr>
        <p:spPr>
          <a:xfrm>
            <a:off x="6236208" y="1417320"/>
            <a:ext cx="5074920" cy="411480"/>
          </a:xfrm>
          <a:prstGeom prst="rect">
            <a:avLst/>
          </a:prstGeom>
          <a:solidFill>
            <a:srgbClr val="EDF7F2"/>
          </a:solidFill>
          <a:ln w="12668">
            <a:solidFill>
              <a:srgbClr val="D5EBDF"/>
            </a:solidFill>
            <a:prstDash val="solid"/>
          </a:ln>
        </p:spPr>
        <p:txBody>
          <a:bodyPr wrap="square" lIns="0" tIns="0" rIns="0" bIns="0" anchor="ctr"/>
          <a:lstStyle/>
          <a:p>
            <a:pPr marL="0" indent="0" algn="ctr">
              <a:buNone/>
              <a:defRPr>
                <a:solidFill>
                  <a:srgbClr val="007832"/>
                </a:solidFill>
              </a:defRPr>
            </a:pPr>
            <a:r>
              <a:rPr sz="2100" b="1" dirty="0">
                <a:solidFill>
                  <a:srgbClr val="007832"/>
                </a:solidFill>
                <a:latin typeface="Aptos Display"/>
                <a:ea typeface="Aptos Display"/>
                <a:cs typeface="Aptos Display"/>
              </a:rPr>
              <a:t>Почему дело стало прецедентом</a:t>
            </a:r>
            <a:endParaRPr sz="21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1D45960F-4903-4B79-B075-EDDACB051391}"/>
              </a:ext>
            </a:extLst>
          </p:cNvPr>
          <p:cNvSpPr>
            <a:spLocks noGrp="1"/>
          </p:cNvSpPr>
          <p:nvPr/>
        </p:nvSpPr>
        <p:spPr>
          <a:xfrm>
            <a:off x="685800" y="2029968"/>
            <a:ext cx="1965960" cy="21945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920" b="1" dirty="0">
                <a:solidFill>
                  <a:srgbClr val="071E33"/>
                </a:solidFill>
                <a:latin typeface="Aptos"/>
                <a:ea typeface="Aptos"/>
                <a:cs typeface="Aptos"/>
              </a:rPr>
              <a:t>Первый иск</a:t>
            </a:r>
            <a:endParaRPr sz="92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BE40E8DF-E25F-4791-8D8C-69D2D99D16F8}"/>
              </a:ext>
            </a:extLst>
          </p:cNvPr>
          <p:cNvSpPr>
            <a:spLocks noGrp="1"/>
          </p:cNvSpPr>
          <p:nvPr/>
        </p:nvSpPr>
        <p:spPr>
          <a:xfrm>
            <a:off x="2743200" y="2002536"/>
            <a:ext cx="2834640" cy="32004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86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19,4 млрд ₽ незаконной прибыли</a:t>
            </a:r>
            <a:endParaRPr sz="860" dirty="0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8C4350DF-514C-49ED-B721-49025A9F8B5C}"/>
              </a:ext>
            </a:extLst>
          </p:cNvPr>
          <p:cNvSpPr>
            <a:spLocks noGrp="1"/>
          </p:cNvSpPr>
          <p:nvPr/>
        </p:nvSpPr>
        <p:spPr>
          <a:xfrm>
            <a:off x="685800" y="2505456"/>
            <a:ext cx="4892040" cy="0"/>
          </a:xfrm>
          <a:prstGeom prst="line">
            <a:avLst/>
          </a:prstGeom>
          <a:noFill/>
          <a:ln w="1016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E9D3FAE5-8C0B-4165-905C-F1B6FF34A4B6}"/>
              </a:ext>
            </a:extLst>
          </p:cNvPr>
          <p:cNvSpPr>
            <a:spLocks noGrp="1"/>
          </p:cNvSpPr>
          <p:nvPr/>
        </p:nvSpPr>
        <p:spPr>
          <a:xfrm>
            <a:off x="6236208" y="2029968"/>
            <a:ext cx="1874520" cy="21945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920" b="1" dirty="0">
                <a:solidFill>
                  <a:srgbClr val="071E33"/>
                </a:solidFill>
                <a:latin typeface="Aptos"/>
                <a:ea typeface="Aptos"/>
                <a:cs typeface="Aptos"/>
              </a:rPr>
              <a:t>Производность</a:t>
            </a:r>
            <a:endParaRPr sz="92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E92F13E9-B3A3-4652-9076-3B8AAE92C5E6}"/>
              </a:ext>
            </a:extLst>
          </p:cNvPr>
          <p:cNvSpPr>
            <a:spLocks noGrp="1"/>
          </p:cNvSpPr>
          <p:nvPr/>
        </p:nvSpPr>
        <p:spPr>
          <a:xfrm>
            <a:off x="8266176" y="2002536"/>
            <a:ext cx="2971800" cy="32004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86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доход и компания сведены в цепочку</a:t>
            </a:r>
            <a:endParaRPr sz="860" dirty="0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B3CF535F-71EF-4772-877E-08643020B12D}"/>
              </a:ext>
            </a:extLst>
          </p:cNvPr>
          <p:cNvSpPr>
            <a:spLocks noGrp="1"/>
          </p:cNvSpPr>
          <p:nvPr/>
        </p:nvSpPr>
        <p:spPr>
          <a:xfrm>
            <a:off x="6236208" y="2505456"/>
            <a:ext cx="5074920" cy="0"/>
          </a:xfrm>
          <a:prstGeom prst="line">
            <a:avLst/>
          </a:prstGeom>
          <a:noFill/>
          <a:ln w="1016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1CF6B7D7-98D0-45E2-8D70-A12508820791}"/>
              </a:ext>
            </a:extLst>
          </p:cNvPr>
          <p:cNvSpPr>
            <a:spLocks noGrp="1"/>
          </p:cNvSpPr>
          <p:nvPr/>
        </p:nvSpPr>
        <p:spPr>
          <a:xfrm>
            <a:off x="685800" y="2706624"/>
            <a:ext cx="1965960" cy="21945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920" b="1" dirty="0">
                <a:solidFill>
                  <a:srgbClr val="071E33"/>
                </a:solidFill>
                <a:latin typeface="Aptos"/>
                <a:ea typeface="Aptos"/>
                <a:cs typeface="Aptos"/>
              </a:rPr>
              <a:t>Второй иск</a:t>
            </a:r>
            <a:endParaRPr sz="920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21392F08-83B6-4B41-98F8-948EF0148D6F}"/>
              </a:ext>
            </a:extLst>
          </p:cNvPr>
          <p:cNvSpPr>
            <a:spLocks noGrp="1"/>
          </p:cNvSpPr>
          <p:nvPr/>
        </p:nvSpPr>
        <p:spPr>
          <a:xfrm>
            <a:off x="2743200" y="2679192"/>
            <a:ext cx="2834640" cy="32004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86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акции и доли группы ≈ 60 млрд ₽</a:t>
            </a:r>
            <a:endParaRPr sz="860" dirty="0"/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E9248878-A1F7-4C90-B539-DD553072DB69}"/>
              </a:ext>
            </a:extLst>
          </p:cNvPr>
          <p:cNvSpPr>
            <a:spLocks noGrp="1"/>
          </p:cNvSpPr>
          <p:nvPr/>
        </p:nvSpPr>
        <p:spPr>
          <a:xfrm>
            <a:off x="685800" y="3182112"/>
            <a:ext cx="4892040" cy="0"/>
          </a:xfrm>
          <a:prstGeom prst="line">
            <a:avLst/>
          </a:prstGeom>
          <a:noFill/>
          <a:ln w="1016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56F0D5C8-1A71-448C-8C29-3A80D700CA03}"/>
              </a:ext>
            </a:extLst>
          </p:cNvPr>
          <p:cNvSpPr>
            <a:spLocks noGrp="1"/>
          </p:cNvSpPr>
          <p:nvPr/>
        </p:nvSpPr>
        <p:spPr>
          <a:xfrm>
            <a:off x="6236208" y="2706624"/>
            <a:ext cx="1874520" cy="21945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920" b="1" dirty="0">
                <a:solidFill>
                  <a:srgbClr val="071E33"/>
                </a:solidFill>
                <a:latin typeface="Aptos"/>
                <a:ea typeface="Aptos"/>
                <a:cs typeface="Aptos"/>
              </a:rPr>
              <a:t>Корпоративная форма</a:t>
            </a:r>
            <a:endParaRPr sz="920" dirty="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43C6F41C-AC90-4A43-BD59-2D6603C0785B}"/>
              </a:ext>
            </a:extLst>
          </p:cNvPr>
          <p:cNvSpPr>
            <a:spLocks noGrp="1"/>
          </p:cNvSpPr>
          <p:nvPr/>
        </p:nvSpPr>
        <p:spPr>
          <a:xfrm>
            <a:off x="8266176" y="2679192"/>
            <a:ext cx="2971800" cy="32004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86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не отделила актив от бенефициара</a:t>
            </a:r>
            <a:endParaRPr sz="860" dirty="0"/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AE7B7FB3-80DA-4FBB-986D-B40D0B5971B5}"/>
              </a:ext>
            </a:extLst>
          </p:cNvPr>
          <p:cNvSpPr>
            <a:spLocks noGrp="1"/>
          </p:cNvSpPr>
          <p:nvPr/>
        </p:nvSpPr>
        <p:spPr>
          <a:xfrm>
            <a:off x="6236208" y="3182112"/>
            <a:ext cx="5074920" cy="0"/>
          </a:xfrm>
          <a:prstGeom prst="line">
            <a:avLst/>
          </a:prstGeom>
          <a:noFill/>
          <a:ln w="1016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4EE69A3E-5D85-421C-A1B0-11A504A48913}"/>
              </a:ext>
            </a:extLst>
          </p:cNvPr>
          <p:cNvSpPr>
            <a:spLocks noGrp="1"/>
          </p:cNvSpPr>
          <p:nvPr/>
        </p:nvSpPr>
        <p:spPr>
          <a:xfrm>
            <a:off x="685800" y="3383280"/>
            <a:ext cx="1965960" cy="21945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920" b="1" dirty="0">
                <a:solidFill>
                  <a:srgbClr val="071E33"/>
                </a:solidFill>
                <a:latin typeface="Aptos"/>
                <a:ea typeface="Aptos"/>
                <a:cs typeface="Aptos"/>
              </a:rPr>
              <a:t>Объект</a:t>
            </a:r>
            <a:endParaRPr sz="920" dirty="0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EEB3EF06-C057-4CC4-9C4A-00ED30E0A5F6}"/>
              </a:ext>
            </a:extLst>
          </p:cNvPr>
          <p:cNvSpPr>
            <a:spLocks noGrp="1"/>
          </p:cNvSpPr>
          <p:nvPr/>
        </p:nvSpPr>
        <p:spPr>
          <a:xfrm>
            <a:off x="2743200" y="3355848"/>
            <a:ext cx="2834640" cy="32004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86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не актив, а весь холдинг</a:t>
            </a:r>
            <a:endParaRPr sz="860" dirty="0"/>
          </a:p>
        </p:txBody>
      </p:sp>
      <p:sp>
        <p:nvSpPr>
          <p:cNvPr id="22" name="Shape 20">
            <a:extLst>
              <a:ext uri="{FF2B5EF4-FFF2-40B4-BE49-F238E27FC236}">
                <a16:creationId xmlns:a16="http://schemas.microsoft.com/office/drawing/2014/main" id="{B2B22079-494E-4D67-B938-9802B96F8361}"/>
              </a:ext>
            </a:extLst>
          </p:cNvPr>
          <p:cNvSpPr>
            <a:spLocks noGrp="1"/>
          </p:cNvSpPr>
          <p:nvPr/>
        </p:nvSpPr>
        <p:spPr>
          <a:xfrm>
            <a:off x="685800" y="3858768"/>
            <a:ext cx="4892040" cy="0"/>
          </a:xfrm>
          <a:prstGeom prst="line">
            <a:avLst/>
          </a:prstGeom>
          <a:noFill/>
          <a:ln w="1016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BE1CADEA-60C0-4CEE-8592-E1D15EC27ED8}"/>
              </a:ext>
            </a:extLst>
          </p:cNvPr>
          <p:cNvSpPr>
            <a:spLocks noGrp="1"/>
          </p:cNvSpPr>
          <p:nvPr/>
        </p:nvSpPr>
        <p:spPr>
          <a:xfrm>
            <a:off x="6236208" y="3383280"/>
            <a:ext cx="1874520" cy="21945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920" b="1" dirty="0">
                <a:solidFill>
                  <a:srgbClr val="071E33"/>
                </a:solidFill>
                <a:latin typeface="Aptos"/>
                <a:ea typeface="Aptos"/>
                <a:cs typeface="Aptos"/>
              </a:rPr>
              <a:t>Масштаб</a:t>
            </a:r>
            <a:endParaRPr sz="920" dirty="0"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F79DDFAA-23D3-4EC5-8BE3-5C6CBF0960EE}"/>
              </a:ext>
            </a:extLst>
          </p:cNvPr>
          <p:cNvSpPr>
            <a:spLocks noGrp="1"/>
          </p:cNvSpPr>
          <p:nvPr/>
        </p:nvSpPr>
        <p:spPr>
          <a:xfrm>
            <a:off x="8266176" y="3355848"/>
            <a:ext cx="2971800" cy="32004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86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изъятие действующего бизнеса</a:t>
            </a:r>
            <a:endParaRPr sz="860" dirty="0"/>
          </a:p>
        </p:txBody>
      </p:sp>
      <p:sp>
        <p:nvSpPr>
          <p:cNvPr id="25" name="Shape 23">
            <a:extLst>
              <a:ext uri="{FF2B5EF4-FFF2-40B4-BE49-F238E27FC236}">
                <a16:creationId xmlns:a16="http://schemas.microsoft.com/office/drawing/2014/main" id="{7EB20B5D-3054-4D84-89D6-95413A4CEA63}"/>
              </a:ext>
            </a:extLst>
          </p:cNvPr>
          <p:cNvSpPr>
            <a:spLocks noGrp="1"/>
          </p:cNvSpPr>
          <p:nvPr/>
        </p:nvSpPr>
        <p:spPr>
          <a:xfrm>
            <a:off x="6236208" y="3858768"/>
            <a:ext cx="5074920" cy="0"/>
          </a:xfrm>
          <a:prstGeom prst="line">
            <a:avLst/>
          </a:prstGeom>
          <a:noFill/>
          <a:ln w="1016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3899E2F4-6CD8-43B1-8D62-D4BC2F018503}"/>
              </a:ext>
            </a:extLst>
          </p:cNvPr>
          <p:cNvSpPr>
            <a:spLocks noGrp="1"/>
          </p:cNvSpPr>
          <p:nvPr/>
        </p:nvSpPr>
        <p:spPr>
          <a:xfrm>
            <a:off x="685800" y="4059936"/>
            <a:ext cx="1965960" cy="21945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920" b="1" dirty="0">
                <a:solidFill>
                  <a:srgbClr val="071E33"/>
                </a:solidFill>
                <a:latin typeface="Aptos"/>
                <a:ea typeface="Aptos"/>
                <a:cs typeface="Aptos"/>
              </a:rPr>
              <a:t>Конструкция</a:t>
            </a:r>
            <a:endParaRPr sz="920" dirty="0"/>
          </a:p>
        </p:txBody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BAF1903E-D691-4DD0-A731-928266740115}"/>
              </a:ext>
            </a:extLst>
          </p:cNvPr>
          <p:cNvSpPr>
            <a:spLocks noGrp="1"/>
          </p:cNvSpPr>
          <p:nvPr/>
        </p:nvSpPr>
        <p:spPr>
          <a:xfrm>
            <a:off x="2743200" y="4032504"/>
            <a:ext cx="2834640" cy="32004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86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запрещенный бизнес публичного лица</a:t>
            </a:r>
            <a:endParaRPr sz="860" dirty="0"/>
          </a:p>
        </p:txBody>
      </p:sp>
      <p:sp>
        <p:nvSpPr>
          <p:cNvPr id="28" name="Shape 26">
            <a:extLst>
              <a:ext uri="{FF2B5EF4-FFF2-40B4-BE49-F238E27FC236}">
                <a16:creationId xmlns:a16="http://schemas.microsoft.com/office/drawing/2014/main" id="{FC5B80CF-2DC7-4F19-A6D0-70A0DCFAEE52}"/>
              </a:ext>
            </a:extLst>
          </p:cNvPr>
          <p:cNvSpPr>
            <a:spLocks noGrp="1"/>
          </p:cNvSpPr>
          <p:nvPr/>
        </p:nvSpPr>
        <p:spPr>
          <a:xfrm>
            <a:off x="685800" y="4535424"/>
            <a:ext cx="4892040" cy="0"/>
          </a:xfrm>
          <a:prstGeom prst="line">
            <a:avLst/>
          </a:prstGeom>
          <a:noFill/>
          <a:ln w="1016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29" name="Text 27">
            <a:extLst>
              <a:ext uri="{FF2B5EF4-FFF2-40B4-BE49-F238E27FC236}">
                <a16:creationId xmlns:a16="http://schemas.microsoft.com/office/drawing/2014/main" id="{8088FD8B-715D-489D-AF2D-6A903D9B8EC4}"/>
              </a:ext>
            </a:extLst>
          </p:cNvPr>
          <p:cNvSpPr>
            <a:spLocks noGrp="1"/>
          </p:cNvSpPr>
          <p:nvPr/>
        </p:nvSpPr>
        <p:spPr>
          <a:xfrm>
            <a:off x="6236208" y="4059936"/>
            <a:ext cx="1874520" cy="21945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920" b="1" dirty="0">
                <a:solidFill>
                  <a:srgbClr val="071E33"/>
                </a:solidFill>
                <a:latin typeface="Aptos"/>
                <a:ea typeface="Aptos"/>
                <a:cs typeface="Aptos"/>
              </a:rPr>
              <a:t>Открытый вопрос</a:t>
            </a:r>
            <a:endParaRPr sz="920" dirty="0"/>
          </a:p>
        </p:txBody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5E835F37-685E-4D31-8E85-5D05BAD95F5E}"/>
              </a:ext>
            </a:extLst>
          </p:cNvPr>
          <p:cNvSpPr>
            <a:spLocks noGrp="1"/>
          </p:cNvSpPr>
          <p:nvPr/>
        </p:nvSpPr>
        <p:spPr>
          <a:xfrm>
            <a:off x="8266176" y="4032504"/>
            <a:ext cx="2971800" cy="32004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86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какая часть стоимости создана законно?</a:t>
            </a:r>
            <a:endParaRPr sz="860" dirty="0"/>
          </a:p>
        </p:txBody>
      </p:sp>
      <p:sp>
        <p:nvSpPr>
          <p:cNvPr id="31" name="Shape 29">
            <a:extLst>
              <a:ext uri="{FF2B5EF4-FFF2-40B4-BE49-F238E27FC236}">
                <a16:creationId xmlns:a16="http://schemas.microsoft.com/office/drawing/2014/main" id="{1BFAE405-64F6-42B4-B577-99AB88780F96}"/>
              </a:ext>
            </a:extLst>
          </p:cNvPr>
          <p:cNvSpPr>
            <a:spLocks noGrp="1"/>
          </p:cNvSpPr>
          <p:nvPr/>
        </p:nvSpPr>
        <p:spPr>
          <a:xfrm>
            <a:off x="6236208" y="4535424"/>
            <a:ext cx="5074920" cy="0"/>
          </a:xfrm>
          <a:prstGeom prst="line">
            <a:avLst/>
          </a:prstGeom>
          <a:noFill/>
          <a:ln w="1016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32" name="Text 30">
            <a:extLst>
              <a:ext uri="{FF2B5EF4-FFF2-40B4-BE49-F238E27FC236}">
                <a16:creationId xmlns:a16="http://schemas.microsoft.com/office/drawing/2014/main" id="{17108B1F-D472-450D-B3E6-BAB4FA806B5E}"/>
              </a:ext>
            </a:extLst>
          </p:cNvPr>
          <p:cNvSpPr>
            <a:spLocks noGrp="1"/>
          </p:cNvSpPr>
          <p:nvPr/>
        </p:nvSpPr>
        <p:spPr>
          <a:xfrm>
            <a:off x="777240" y="5257800"/>
            <a:ext cx="1463040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  <a:defRPr>
                <a:solidFill>
                  <a:srgbClr val="007832"/>
                </a:solidFill>
              </a:defRPr>
            </a:pPr>
            <a:r>
              <a:rPr sz="870" b="1" dirty="0">
                <a:solidFill>
                  <a:srgbClr val="007832"/>
                </a:solidFill>
                <a:latin typeface="Aptos"/>
                <a:ea typeface="Aptos"/>
                <a:cs typeface="Aptos"/>
              </a:rPr>
              <a:t>Значение</a:t>
            </a:r>
            <a:endParaRPr sz="870" dirty="0"/>
          </a:p>
        </p:txBody>
      </p:sp>
      <p:sp>
        <p:nvSpPr>
          <p:cNvPr id="33" name="Text 31">
            <a:extLst>
              <a:ext uri="{FF2B5EF4-FFF2-40B4-BE49-F238E27FC236}">
                <a16:creationId xmlns:a16="http://schemas.microsoft.com/office/drawing/2014/main" id="{75ECE73A-A047-4068-810C-E05790B1BEF8}"/>
              </a:ext>
            </a:extLst>
          </p:cNvPr>
          <p:cNvSpPr>
            <a:spLocks noGrp="1"/>
          </p:cNvSpPr>
          <p:nvPr/>
        </p:nvSpPr>
        <p:spPr>
          <a:xfrm>
            <a:off x="2514600" y="5175504"/>
            <a:ext cx="7498080" cy="438912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72955" lnSpcReduction="20000"/>
          </a:bodyPr>
          <a:lstStyle/>
          <a:p>
            <a:pPr marL="0" indent="0">
              <a:buNone/>
            </a:pPr>
            <a:r>
              <a:rPr sz="22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«Рольф» предвосхитил логику № 49‑П: трансформация не очищает актив </a:t>
            </a:r>
            <a:r>
              <a:rPr lang="ru-RU" sz="22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-</a:t>
            </a:r>
            <a:r>
              <a:rPr sz="22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 но оставил острым вопрос объема.</a:t>
            </a:r>
            <a:endParaRPr sz="2200" dirty="0"/>
          </a:p>
        </p:txBody>
      </p:sp>
      <p:sp>
        <p:nvSpPr>
          <p:cNvPr id="34" name="Text 32">
            <a:extLst>
              <a:ext uri="{FF2B5EF4-FFF2-40B4-BE49-F238E27FC236}">
                <a16:creationId xmlns:a16="http://schemas.microsoft.com/office/drawing/2014/main" id="{3CF084CA-3994-4529-959C-3CAF62BD2813}"/>
              </a:ext>
            </a:extLst>
          </p:cNvPr>
          <p:cNvSpPr>
            <a:spLocks noGrp="1"/>
          </p:cNvSpPr>
          <p:nvPr/>
        </p:nvSpPr>
        <p:spPr>
          <a:xfrm>
            <a:off x="2514600" y="5696712"/>
            <a:ext cx="7498080" cy="25603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080" dirty="0">
                <a:solidFill>
                  <a:srgbClr val="6B7280"/>
                </a:solidFill>
                <a:latin typeface="Aptos"/>
                <a:ea typeface="Aptos"/>
                <a:cs typeface="Aptos"/>
              </a:rPr>
              <a:t>После таких дел спор смещается от «можно ли изъять?» к «что именно сформировано нарушением?»</a:t>
            </a:r>
            <a:endParaRPr sz="1080" dirty="0"/>
          </a:p>
        </p:txBody>
      </p:sp>
      <p:sp>
        <p:nvSpPr>
          <p:cNvPr id="35" name="Text 33">
            <a:extLst>
              <a:ext uri="{FF2B5EF4-FFF2-40B4-BE49-F238E27FC236}">
                <a16:creationId xmlns:a16="http://schemas.microsoft.com/office/drawing/2014/main" id="{23A09F82-FA03-4015-88CB-B5AD7F0B3B8D}"/>
              </a:ext>
            </a:extLst>
          </p:cNvPr>
          <p:cNvSpPr>
            <a:spLocks noGrp="1"/>
          </p:cNvSpPr>
          <p:nvPr/>
        </p:nvSpPr>
        <p:spPr>
          <a:xfrm>
            <a:off x="502920" y="6199632"/>
            <a:ext cx="11064240" cy="14630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550" dirty="0">
                <a:solidFill>
                  <a:srgbClr val="9AA3AF"/>
                </a:solidFill>
                <a:latin typeface="Aptos"/>
                <a:ea typeface="Aptos"/>
                <a:cs typeface="Aptos"/>
              </a:rPr>
              <a:t>Дело № 2‑3056/2024; суммы — по публичным материалам судебных споров группы «Рольф».</a:t>
            </a:r>
            <a:endParaRPr sz="550" dirty="0"/>
          </a:p>
        </p:txBody>
      </p:sp>
      <p:sp>
        <p:nvSpPr>
          <p:cNvPr id="36" name="Shape 34">
            <a:extLst>
              <a:ext uri="{FF2B5EF4-FFF2-40B4-BE49-F238E27FC236}">
                <a16:creationId xmlns:a16="http://schemas.microsoft.com/office/drawing/2014/main" id="{B2BDA65A-ABBB-451E-8CB3-BF3E2F2A4B16}"/>
              </a:ext>
            </a:extLst>
          </p:cNvPr>
          <p:cNvSpPr>
            <a:spLocks noGrp="1"/>
          </p:cNvSpPr>
          <p:nvPr/>
        </p:nvSpPr>
        <p:spPr>
          <a:xfrm>
            <a:off x="502920" y="6446520"/>
            <a:ext cx="11064240" cy="0"/>
          </a:xfrm>
          <a:prstGeom prst="line">
            <a:avLst/>
          </a:prstGeom>
          <a:noFill/>
          <a:ln w="889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37" name="Text 35">
            <a:extLst>
              <a:ext uri="{FF2B5EF4-FFF2-40B4-BE49-F238E27FC236}">
                <a16:creationId xmlns:a16="http://schemas.microsoft.com/office/drawing/2014/main" id="{88CD6B03-4F0B-4BB9-804C-68CE31010F65}"/>
              </a:ext>
            </a:extLst>
          </p:cNvPr>
          <p:cNvSpPr>
            <a:spLocks noGrp="1"/>
          </p:cNvSpPr>
          <p:nvPr/>
        </p:nvSpPr>
        <p:spPr>
          <a:xfrm>
            <a:off x="502920" y="6510528"/>
            <a:ext cx="5852160" cy="16459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endParaRPr sz="660" dirty="0"/>
          </a:p>
        </p:txBody>
      </p:sp>
      <p:sp>
        <p:nvSpPr>
          <p:cNvPr id="38" name="Text 36">
            <a:extLst>
              <a:ext uri="{FF2B5EF4-FFF2-40B4-BE49-F238E27FC236}">
                <a16:creationId xmlns:a16="http://schemas.microsoft.com/office/drawing/2014/main" id="{891FA5E3-BA59-444D-AA7D-D0FA8410EE92}"/>
              </a:ext>
            </a:extLst>
          </p:cNvPr>
          <p:cNvSpPr>
            <a:spLocks noGrp="1"/>
          </p:cNvSpPr>
          <p:nvPr/>
        </p:nvSpPr>
        <p:spPr>
          <a:xfrm>
            <a:off x="11064240" y="6473952"/>
            <a:ext cx="502920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  <a:defRPr>
                <a:solidFill>
                  <a:srgbClr val="007832"/>
                </a:solidFill>
              </a:defRPr>
            </a:pPr>
            <a:r>
              <a:rPr sz="800" b="1" dirty="0">
                <a:solidFill>
                  <a:srgbClr val="007832"/>
                </a:solidFill>
                <a:latin typeface="Aptos"/>
                <a:ea typeface="Aptos"/>
                <a:cs typeface="Aptos"/>
              </a:rPr>
              <a:t>12</a:t>
            </a:r>
            <a:endParaRPr sz="800" dirty="0"/>
          </a:p>
        </p:txBody>
      </p:sp>
      <p:sp>
        <p:nvSpPr>
          <p:cNvPr id="39" name="Text 37">
            <a:extLst>
              <a:ext uri="{FF2B5EF4-FFF2-40B4-BE49-F238E27FC236}">
                <a16:creationId xmlns:a16="http://schemas.microsoft.com/office/drawing/2014/main" id="{DBB47A58-DC2C-477F-8C07-5EFCBD44F818}"/>
              </a:ext>
            </a:extLst>
          </p:cNvPr>
          <p:cNvSpPr>
            <a:spLocks noGrp="1"/>
          </p:cNvSpPr>
          <p:nvPr/>
        </p:nvSpPr>
        <p:spPr>
          <a:xfrm>
            <a:off x="6400800" y="6510528"/>
            <a:ext cx="4572000" cy="16459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</a:pPr>
            <a:r>
              <a:rPr sz="570" dirty="0">
                <a:solidFill>
                  <a:srgbClr val="9AA3AF"/>
                </a:solidFill>
                <a:latin typeface="Aptos"/>
                <a:ea typeface="Aptos"/>
                <a:cs typeface="Aptos"/>
              </a:rPr>
              <a:t>Рольф: от дохода к изъятию холдинга</a:t>
            </a:r>
            <a:endParaRPr sz="570" dirty="0"/>
          </a:p>
        </p:txBody>
      </p:sp>
      <p:pic>
        <p:nvPicPr>
          <p:cNvPr id="79" name="Рисунок 78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03459" y="6480810"/>
            <a:ext cx="1056197" cy="17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089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17334B2E-795D-4EAC-946B-FC4F8198707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8692D7B2-B644-4374-A4BE-F9048C9C752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4008" cy="6858000"/>
          </a:xfrm>
          <a:prstGeom prst="rect">
            <a:avLst/>
          </a:prstGeom>
          <a:solidFill>
            <a:srgbClr val="007832"/>
          </a:solidFill>
          <a:ln w="12668">
            <a:solidFill>
              <a:srgbClr val="007832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BA1E1020-3DEA-47AA-A332-724B1D99179E}"/>
              </a:ext>
            </a:extLst>
          </p:cNvPr>
          <p:cNvSpPr>
            <a:spLocks noGrp="1"/>
          </p:cNvSpPr>
          <p:nvPr/>
        </p:nvSpPr>
        <p:spPr>
          <a:xfrm>
            <a:off x="502920" y="292608"/>
            <a:ext cx="7863840" cy="2286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  <a:defRPr>
                <a:solidFill>
                  <a:srgbClr val="007832"/>
                </a:solidFill>
              </a:defRPr>
            </a:pPr>
            <a:r>
              <a:rPr sz="850" b="1" dirty="0">
                <a:solidFill>
                  <a:srgbClr val="007832"/>
                </a:solidFill>
                <a:latin typeface="Aptos"/>
                <a:ea typeface="Aptos"/>
                <a:cs typeface="Aptos"/>
              </a:rPr>
              <a:t>ФИНАЛЬНЫЙ ТЕЗИС</a:t>
            </a:r>
            <a:endParaRPr sz="85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5DB8EF25-4ABB-4A76-815B-B618AC8A60A2}"/>
              </a:ext>
            </a:extLst>
          </p:cNvPr>
          <p:cNvSpPr>
            <a:spLocks noGrp="1"/>
          </p:cNvSpPr>
          <p:nvPr/>
        </p:nvSpPr>
        <p:spPr>
          <a:xfrm>
            <a:off x="502920" y="585216"/>
            <a:ext cx="10881360" cy="50292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5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Где заканчивается производное имущество</a:t>
            </a:r>
            <a:endParaRPr sz="25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84D61D3F-2B53-44BC-A432-5AC0D3EB0473}"/>
              </a:ext>
            </a:extLst>
          </p:cNvPr>
          <p:cNvSpPr>
            <a:spLocks noGrp="1"/>
          </p:cNvSpPr>
          <p:nvPr/>
        </p:nvSpPr>
        <p:spPr>
          <a:xfrm>
            <a:off x="685800" y="1417320"/>
            <a:ext cx="4892040" cy="411480"/>
          </a:xfrm>
          <a:prstGeom prst="rect">
            <a:avLst/>
          </a:prstGeom>
          <a:solidFill>
            <a:srgbClr val="EDF7F2"/>
          </a:solidFill>
          <a:ln>
            <a:solidFill>
              <a:srgbClr val="D5EBDF"/>
            </a:solidFill>
          </a:ln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2100" b="1" dirty="0">
                <a:solidFill>
                  <a:srgbClr val="1F7A4D"/>
                </a:solidFill>
                <a:latin typeface="Aptos Display"/>
                <a:ea typeface="Aptos Display"/>
                <a:cs typeface="Aptos Display"/>
              </a:rPr>
              <a:t>Государство вправе идти дальше</a:t>
            </a:r>
            <a:endParaRPr sz="21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1544B371-C830-491E-943E-76B896E292FF}"/>
              </a:ext>
            </a:extLst>
          </p:cNvPr>
          <p:cNvSpPr>
            <a:spLocks noGrp="1"/>
          </p:cNvSpPr>
          <p:nvPr/>
        </p:nvSpPr>
        <p:spPr>
          <a:xfrm>
            <a:off x="6236208" y="1417320"/>
            <a:ext cx="5074920" cy="411480"/>
          </a:xfrm>
          <a:prstGeom prst="rect">
            <a:avLst/>
          </a:prstGeom>
          <a:solidFill>
            <a:srgbClr val="EDF7F2"/>
          </a:solidFill>
          <a:ln w="12668">
            <a:solidFill>
              <a:srgbClr val="D5EBDF"/>
            </a:solidFill>
            <a:prstDash val="solid"/>
          </a:ln>
        </p:spPr>
        <p:txBody>
          <a:bodyPr wrap="square" lIns="0" tIns="0" rIns="0" bIns="0" anchor="ctr"/>
          <a:lstStyle/>
          <a:p>
            <a:pPr marL="0" indent="0" algn="ctr">
              <a:buNone/>
              <a:defRPr>
                <a:solidFill>
                  <a:srgbClr val="007832"/>
                </a:solidFill>
              </a:defRPr>
            </a:pPr>
            <a:r>
              <a:rPr sz="2100" b="1" dirty="0">
                <a:solidFill>
                  <a:srgbClr val="007832"/>
                </a:solidFill>
                <a:latin typeface="Aptos Display"/>
                <a:ea typeface="Aptos Display"/>
                <a:cs typeface="Aptos Display"/>
              </a:rPr>
              <a:t>Но должно остановиться</a:t>
            </a:r>
            <a:endParaRPr sz="21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1D45960F-4903-4B79-B075-EDDACB051391}"/>
              </a:ext>
            </a:extLst>
          </p:cNvPr>
          <p:cNvSpPr>
            <a:spLocks noGrp="1"/>
          </p:cNvSpPr>
          <p:nvPr/>
        </p:nvSpPr>
        <p:spPr>
          <a:xfrm>
            <a:off x="685800" y="2029968"/>
            <a:ext cx="1965960" cy="21945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920" b="1" dirty="0">
                <a:solidFill>
                  <a:srgbClr val="071E33"/>
                </a:solidFill>
                <a:latin typeface="Aptos"/>
                <a:ea typeface="Aptos"/>
                <a:cs typeface="Aptos"/>
              </a:rPr>
              <a:t>Коррупционный источник</a:t>
            </a:r>
            <a:endParaRPr sz="92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BE40E8DF-E25F-4791-8D8C-69D2D99D16F8}"/>
              </a:ext>
            </a:extLst>
          </p:cNvPr>
          <p:cNvSpPr>
            <a:spLocks noGrp="1"/>
          </p:cNvSpPr>
          <p:nvPr/>
        </p:nvSpPr>
        <p:spPr>
          <a:xfrm>
            <a:off x="2743200" y="2002536"/>
            <a:ext cx="2834640" cy="32004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86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доказан конкретный незаконный ресурс</a:t>
            </a:r>
            <a:endParaRPr sz="860" dirty="0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8C4350DF-514C-49ED-B721-49025A9F8B5C}"/>
              </a:ext>
            </a:extLst>
          </p:cNvPr>
          <p:cNvSpPr>
            <a:spLocks noGrp="1"/>
          </p:cNvSpPr>
          <p:nvPr/>
        </p:nvSpPr>
        <p:spPr>
          <a:xfrm>
            <a:off x="685800" y="2505456"/>
            <a:ext cx="4892040" cy="0"/>
          </a:xfrm>
          <a:prstGeom prst="line">
            <a:avLst/>
          </a:prstGeom>
          <a:noFill/>
          <a:ln w="1016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E9D3FAE5-8C0B-4165-905C-F1B6FF34A4B6}"/>
              </a:ext>
            </a:extLst>
          </p:cNvPr>
          <p:cNvSpPr>
            <a:spLocks noGrp="1"/>
          </p:cNvSpPr>
          <p:nvPr/>
        </p:nvSpPr>
        <p:spPr>
          <a:xfrm>
            <a:off x="6236208" y="2029968"/>
            <a:ext cx="1874520" cy="21945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920" b="1" dirty="0">
                <a:solidFill>
                  <a:srgbClr val="071E33"/>
                </a:solidFill>
                <a:latin typeface="Aptos"/>
                <a:ea typeface="Aptos"/>
                <a:cs typeface="Aptos"/>
              </a:rPr>
              <a:t>Непрерывная цепочка</a:t>
            </a:r>
            <a:endParaRPr sz="92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E92F13E9-B3A3-4652-9076-3B8AAE92C5E6}"/>
              </a:ext>
            </a:extLst>
          </p:cNvPr>
          <p:cNvSpPr>
            <a:spLocks noGrp="1"/>
          </p:cNvSpPr>
          <p:nvPr/>
        </p:nvSpPr>
        <p:spPr>
          <a:xfrm>
            <a:off x="8266176" y="2002536"/>
            <a:ext cx="2971800" cy="32004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86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доказано превращение в следующий актив</a:t>
            </a:r>
            <a:endParaRPr sz="860" dirty="0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B3CF535F-71EF-4772-877E-08643020B12D}"/>
              </a:ext>
            </a:extLst>
          </p:cNvPr>
          <p:cNvSpPr>
            <a:spLocks noGrp="1"/>
          </p:cNvSpPr>
          <p:nvPr/>
        </p:nvSpPr>
        <p:spPr>
          <a:xfrm>
            <a:off x="6236208" y="2505456"/>
            <a:ext cx="5074920" cy="0"/>
          </a:xfrm>
          <a:prstGeom prst="line">
            <a:avLst/>
          </a:prstGeom>
          <a:noFill/>
          <a:ln w="1016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1CF6B7D7-98D0-45E2-8D70-A12508820791}"/>
              </a:ext>
            </a:extLst>
          </p:cNvPr>
          <p:cNvSpPr>
            <a:spLocks noGrp="1"/>
          </p:cNvSpPr>
          <p:nvPr/>
        </p:nvSpPr>
        <p:spPr>
          <a:xfrm>
            <a:off x="685800" y="2706624"/>
            <a:ext cx="1965960" cy="21945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920" b="1" dirty="0">
                <a:solidFill>
                  <a:srgbClr val="071E33"/>
                </a:solidFill>
                <a:latin typeface="Aptos"/>
                <a:ea typeface="Aptos"/>
                <a:cs typeface="Aptos"/>
              </a:rPr>
              <a:t>Рост стоимости</a:t>
            </a:r>
            <a:endParaRPr sz="920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21392F08-83B6-4B41-98F8-948EF0148D6F}"/>
              </a:ext>
            </a:extLst>
          </p:cNvPr>
          <p:cNvSpPr>
            <a:spLocks noGrp="1"/>
          </p:cNvSpPr>
          <p:nvPr/>
        </p:nvSpPr>
        <p:spPr>
          <a:xfrm>
            <a:off x="2743200" y="2679192"/>
            <a:ext cx="2834640" cy="32004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86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доходность сама по себе не очищает капитал</a:t>
            </a:r>
            <a:endParaRPr sz="860" dirty="0"/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E9248878-A1F7-4C90-B539-DD553072DB69}"/>
              </a:ext>
            </a:extLst>
          </p:cNvPr>
          <p:cNvSpPr>
            <a:spLocks noGrp="1"/>
          </p:cNvSpPr>
          <p:nvPr/>
        </p:nvSpPr>
        <p:spPr>
          <a:xfrm>
            <a:off x="685800" y="3182112"/>
            <a:ext cx="4892040" cy="0"/>
          </a:xfrm>
          <a:prstGeom prst="line">
            <a:avLst/>
          </a:prstGeom>
          <a:noFill/>
          <a:ln w="1016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56F0D5C8-1A71-448C-8C29-3A80D700CA03}"/>
              </a:ext>
            </a:extLst>
          </p:cNvPr>
          <p:cNvSpPr>
            <a:spLocks noGrp="1"/>
          </p:cNvSpPr>
          <p:nvPr/>
        </p:nvSpPr>
        <p:spPr>
          <a:xfrm>
            <a:off x="6236208" y="2706624"/>
            <a:ext cx="1874520" cy="21945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920" b="1" dirty="0">
                <a:solidFill>
                  <a:srgbClr val="071E33"/>
                </a:solidFill>
                <a:latin typeface="Aptos"/>
                <a:ea typeface="Aptos"/>
                <a:cs typeface="Aptos"/>
              </a:rPr>
              <a:t>Многократные преобразования</a:t>
            </a:r>
            <a:endParaRPr sz="920" dirty="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43C6F41C-AC90-4A43-BD59-2D6603C0785B}"/>
              </a:ext>
            </a:extLst>
          </p:cNvPr>
          <p:cNvSpPr>
            <a:spLocks noGrp="1"/>
          </p:cNvSpPr>
          <p:nvPr/>
        </p:nvSpPr>
        <p:spPr>
          <a:xfrm>
            <a:off x="8266176" y="2679192"/>
            <a:ext cx="2971800" cy="32004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86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смена формы не обрывает доказанную связь</a:t>
            </a:r>
            <a:endParaRPr sz="860" dirty="0"/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AE7B7FB3-80DA-4FBB-986D-B40D0B5971B5}"/>
              </a:ext>
            </a:extLst>
          </p:cNvPr>
          <p:cNvSpPr>
            <a:spLocks noGrp="1"/>
          </p:cNvSpPr>
          <p:nvPr/>
        </p:nvSpPr>
        <p:spPr>
          <a:xfrm>
            <a:off x="6236208" y="3182112"/>
            <a:ext cx="5074920" cy="0"/>
          </a:xfrm>
          <a:prstGeom prst="line">
            <a:avLst/>
          </a:prstGeom>
          <a:noFill/>
          <a:ln w="1016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4EE69A3E-5D85-421C-A1B0-11A504A48913}"/>
              </a:ext>
            </a:extLst>
          </p:cNvPr>
          <p:cNvSpPr>
            <a:spLocks noGrp="1"/>
          </p:cNvSpPr>
          <p:nvPr/>
        </p:nvSpPr>
        <p:spPr>
          <a:xfrm>
            <a:off x="685800" y="3383280"/>
            <a:ext cx="1965960" cy="21945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920" b="1" dirty="0">
                <a:solidFill>
                  <a:srgbClr val="071E33"/>
                </a:solidFill>
                <a:latin typeface="Aptos"/>
                <a:ea typeface="Aptos"/>
                <a:cs typeface="Aptos"/>
              </a:rPr>
              <a:t>Смешанный капитал</a:t>
            </a:r>
            <a:endParaRPr sz="920" dirty="0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EEB3EF06-C057-4CC4-9C4A-00ED30E0A5F6}"/>
              </a:ext>
            </a:extLst>
          </p:cNvPr>
          <p:cNvSpPr>
            <a:spLocks noGrp="1"/>
          </p:cNvSpPr>
          <p:nvPr/>
        </p:nvSpPr>
        <p:spPr>
          <a:xfrm>
            <a:off x="2743200" y="3355848"/>
            <a:ext cx="2834640" cy="32004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86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законные источники должны быть отделены</a:t>
            </a:r>
            <a:endParaRPr sz="860" dirty="0"/>
          </a:p>
        </p:txBody>
      </p:sp>
      <p:sp>
        <p:nvSpPr>
          <p:cNvPr id="22" name="Shape 20">
            <a:extLst>
              <a:ext uri="{FF2B5EF4-FFF2-40B4-BE49-F238E27FC236}">
                <a16:creationId xmlns:a16="http://schemas.microsoft.com/office/drawing/2014/main" id="{B2B22079-494E-4D67-B938-9802B96F8361}"/>
              </a:ext>
            </a:extLst>
          </p:cNvPr>
          <p:cNvSpPr>
            <a:spLocks noGrp="1"/>
          </p:cNvSpPr>
          <p:nvPr/>
        </p:nvSpPr>
        <p:spPr>
          <a:xfrm>
            <a:off x="685800" y="3858768"/>
            <a:ext cx="4892040" cy="0"/>
          </a:xfrm>
          <a:prstGeom prst="line">
            <a:avLst/>
          </a:prstGeom>
          <a:noFill/>
          <a:ln w="1016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BE1CADEA-60C0-4CEE-8592-E1D15EC27ED8}"/>
              </a:ext>
            </a:extLst>
          </p:cNvPr>
          <p:cNvSpPr>
            <a:spLocks noGrp="1"/>
          </p:cNvSpPr>
          <p:nvPr/>
        </p:nvSpPr>
        <p:spPr>
          <a:xfrm>
            <a:off x="6236208" y="3383280"/>
            <a:ext cx="1874520" cy="21945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920" b="1" dirty="0">
                <a:solidFill>
                  <a:srgbClr val="071E33"/>
                </a:solidFill>
                <a:latin typeface="Aptos"/>
                <a:ea typeface="Aptos"/>
                <a:cs typeface="Aptos"/>
              </a:rPr>
              <a:t>Добросовестные третьи лица</a:t>
            </a:r>
            <a:endParaRPr sz="920" dirty="0"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F79DDFAA-23D3-4EC5-8BE3-5C6CBF0960EE}"/>
              </a:ext>
            </a:extLst>
          </p:cNvPr>
          <p:cNvSpPr>
            <a:spLocks noGrp="1"/>
          </p:cNvSpPr>
          <p:nvPr/>
        </p:nvSpPr>
        <p:spPr>
          <a:xfrm>
            <a:off x="8266176" y="3355848"/>
            <a:ext cx="2971800" cy="32004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86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их права не уничтожаются аффилированностью</a:t>
            </a:r>
            <a:endParaRPr sz="860" dirty="0"/>
          </a:p>
        </p:txBody>
      </p:sp>
      <p:sp>
        <p:nvSpPr>
          <p:cNvPr id="25" name="Shape 23">
            <a:extLst>
              <a:ext uri="{FF2B5EF4-FFF2-40B4-BE49-F238E27FC236}">
                <a16:creationId xmlns:a16="http://schemas.microsoft.com/office/drawing/2014/main" id="{7EB20B5D-3054-4D84-89D6-95413A4CEA63}"/>
              </a:ext>
            </a:extLst>
          </p:cNvPr>
          <p:cNvSpPr>
            <a:spLocks noGrp="1"/>
          </p:cNvSpPr>
          <p:nvPr/>
        </p:nvSpPr>
        <p:spPr>
          <a:xfrm>
            <a:off x="6236208" y="3858768"/>
            <a:ext cx="5074920" cy="0"/>
          </a:xfrm>
          <a:prstGeom prst="line">
            <a:avLst/>
          </a:prstGeom>
          <a:noFill/>
          <a:ln w="1016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3899E2F4-6CD8-43B1-8D62-D4BC2F018503}"/>
              </a:ext>
            </a:extLst>
          </p:cNvPr>
          <p:cNvSpPr>
            <a:spLocks noGrp="1"/>
          </p:cNvSpPr>
          <p:nvPr/>
        </p:nvSpPr>
        <p:spPr>
          <a:xfrm>
            <a:off x="685800" y="4059936"/>
            <a:ext cx="1965960" cy="21945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920" b="1" dirty="0">
                <a:solidFill>
                  <a:srgbClr val="071E33"/>
                </a:solidFill>
                <a:latin typeface="Aptos"/>
                <a:ea typeface="Aptos"/>
                <a:cs typeface="Aptos"/>
              </a:rPr>
              <a:t>Объем изъятия</a:t>
            </a:r>
            <a:endParaRPr sz="920" dirty="0"/>
          </a:p>
        </p:txBody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BAF1903E-D691-4DD0-A731-928266740115}"/>
              </a:ext>
            </a:extLst>
          </p:cNvPr>
          <p:cNvSpPr>
            <a:spLocks noGrp="1"/>
          </p:cNvSpPr>
          <p:nvPr/>
        </p:nvSpPr>
        <p:spPr>
          <a:xfrm>
            <a:off x="2743200" y="4032504"/>
            <a:ext cx="2834640" cy="32004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86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нельзя подменять причинность предположением</a:t>
            </a:r>
            <a:endParaRPr sz="860" dirty="0"/>
          </a:p>
        </p:txBody>
      </p:sp>
      <p:sp>
        <p:nvSpPr>
          <p:cNvPr id="28" name="Shape 26">
            <a:extLst>
              <a:ext uri="{FF2B5EF4-FFF2-40B4-BE49-F238E27FC236}">
                <a16:creationId xmlns:a16="http://schemas.microsoft.com/office/drawing/2014/main" id="{FC5B80CF-2DC7-4F19-A6D0-70A0DCFAEE52}"/>
              </a:ext>
            </a:extLst>
          </p:cNvPr>
          <p:cNvSpPr>
            <a:spLocks noGrp="1"/>
          </p:cNvSpPr>
          <p:nvPr/>
        </p:nvSpPr>
        <p:spPr>
          <a:xfrm>
            <a:off x="685800" y="4535424"/>
            <a:ext cx="4892040" cy="0"/>
          </a:xfrm>
          <a:prstGeom prst="line">
            <a:avLst/>
          </a:prstGeom>
          <a:noFill/>
          <a:ln w="1016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29" name="Text 27">
            <a:extLst>
              <a:ext uri="{FF2B5EF4-FFF2-40B4-BE49-F238E27FC236}">
                <a16:creationId xmlns:a16="http://schemas.microsoft.com/office/drawing/2014/main" id="{8088FD8B-715D-489D-AF2D-6A903D9B8EC4}"/>
              </a:ext>
            </a:extLst>
          </p:cNvPr>
          <p:cNvSpPr>
            <a:spLocks noGrp="1"/>
          </p:cNvSpPr>
          <p:nvPr/>
        </p:nvSpPr>
        <p:spPr>
          <a:xfrm>
            <a:off x="6236208" y="4059936"/>
            <a:ext cx="1874520" cy="21945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920" b="1" dirty="0">
                <a:solidFill>
                  <a:srgbClr val="071E33"/>
                </a:solidFill>
                <a:latin typeface="Aptos"/>
                <a:ea typeface="Aptos"/>
                <a:cs typeface="Aptos"/>
              </a:rPr>
              <a:t>Самостоятельная стоимость</a:t>
            </a:r>
            <a:endParaRPr sz="920" dirty="0"/>
          </a:p>
        </p:txBody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5E835F37-685E-4D31-8E85-5D05BAD95F5E}"/>
              </a:ext>
            </a:extLst>
          </p:cNvPr>
          <p:cNvSpPr>
            <a:spLocks noGrp="1"/>
          </p:cNvSpPr>
          <p:nvPr/>
        </p:nvSpPr>
        <p:spPr>
          <a:xfrm>
            <a:off x="8266176" y="4032504"/>
            <a:ext cx="2971800" cy="32004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86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имущественная сфера вне доказанного нарушения</a:t>
            </a:r>
            <a:endParaRPr sz="860" dirty="0"/>
          </a:p>
        </p:txBody>
      </p:sp>
      <p:sp>
        <p:nvSpPr>
          <p:cNvPr id="31" name="Shape 29">
            <a:extLst>
              <a:ext uri="{FF2B5EF4-FFF2-40B4-BE49-F238E27FC236}">
                <a16:creationId xmlns:a16="http://schemas.microsoft.com/office/drawing/2014/main" id="{1BFAE405-64F6-42B4-B577-99AB88780F96}"/>
              </a:ext>
            </a:extLst>
          </p:cNvPr>
          <p:cNvSpPr>
            <a:spLocks noGrp="1"/>
          </p:cNvSpPr>
          <p:nvPr/>
        </p:nvSpPr>
        <p:spPr>
          <a:xfrm>
            <a:off x="6236208" y="4535424"/>
            <a:ext cx="5074920" cy="0"/>
          </a:xfrm>
          <a:prstGeom prst="line">
            <a:avLst/>
          </a:prstGeom>
          <a:noFill/>
          <a:ln w="1016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32" name="Text 30">
            <a:extLst>
              <a:ext uri="{FF2B5EF4-FFF2-40B4-BE49-F238E27FC236}">
                <a16:creationId xmlns:a16="http://schemas.microsoft.com/office/drawing/2014/main" id="{17108B1F-D472-450D-B3E6-BAB4FA806B5E}"/>
              </a:ext>
            </a:extLst>
          </p:cNvPr>
          <p:cNvSpPr>
            <a:spLocks noGrp="1"/>
          </p:cNvSpPr>
          <p:nvPr/>
        </p:nvSpPr>
        <p:spPr>
          <a:xfrm>
            <a:off x="777240" y="5257800"/>
            <a:ext cx="1463040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  <a:defRPr>
                <a:solidFill>
                  <a:srgbClr val="007832"/>
                </a:solidFill>
              </a:defRPr>
            </a:pPr>
            <a:r>
              <a:rPr sz="870" b="1" dirty="0">
                <a:solidFill>
                  <a:srgbClr val="007832"/>
                </a:solidFill>
                <a:latin typeface="Aptos"/>
                <a:ea typeface="Aptos"/>
                <a:cs typeface="Aptos"/>
              </a:rPr>
              <a:t>Предел</a:t>
            </a:r>
            <a:endParaRPr sz="870" dirty="0"/>
          </a:p>
        </p:txBody>
      </p:sp>
      <p:sp>
        <p:nvSpPr>
          <p:cNvPr id="33" name="Text 31">
            <a:extLst>
              <a:ext uri="{FF2B5EF4-FFF2-40B4-BE49-F238E27FC236}">
                <a16:creationId xmlns:a16="http://schemas.microsoft.com/office/drawing/2014/main" id="{75ECE73A-A047-4068-810C-E05790B1BEF8}"/>
              </a:ext>
            </a:extLst>
          </p:cNvPr>
          <p:cNvSpPr>
            <a:spLocks noGrp="1"/>
          </p:cNvSpPr>
          <p:nvPr/>
        </p:nvSpPr>
        <p:spPr>
          <a:xfrm>
            <a:off x="2514600" y="5175504"/>
            <a:ext cx="7498080" cy="438912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92569"/>
          </a:bodyPr>
          <a:lstStyle/>
          <a:p>
            <a:pPr marL="0" indent="0">
              <a:buNone/>
            </a:pPr>
            <a:r>
              <a:rPr sz="22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Производное имущество </a:t>
            </a:r>
            <a:r>
              <a:rPr lang="ru-RU" sz="22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-</a:t>
            </a:r>
            <a:r>
              <a:rPr sz="2200" b="1" dirty="0">
                <a:solidFill>
                  <a:srgbClr val="071E33"/>
                </a:solidFill>
                <a:latin typeface="Aptos Display"/>
                <a:ea typeface="Aptos Display"/>
                <a:cs typeface="Aptos Display"/>
              </a:rPr>
              <a:t> не «всё, что было создано потом».</a:t>
            </a:r>
            <a:endParaRPr sz="2200" dirty="0"/>
          </a:p>
        </p:txBody>
      </p:sp>
      <p:sp>
        <p:nvSpPr>
          <p:cNvPr id="34" name="Text 32">
            <a:extLst>
              <a:ext uri="{FF2B5EF4-FFF2-40B4-BE49-F238E27FC236}">
                <a16:creationId xmlns:a16="http://schemas.microsoft.com/office/drawing/2014/main" id="{3CF084CA-3994-4529-959C-3CAF62BD2813}"/>
              </a:ext>
            </a:extLst>
          </p:cNvPr>
          <p:cNvSpPr>
            <a:spLocks noGrp="1"/>
          </p:cNvSpPr>
          <p:nvPr/>
        </p:nvSpPr>
        <p:spPr>
          <a:xfrm>
            <a:off x="2514600" y="5696712"/>
            <a:ext cx="7498080" cy="25603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080" dirty="0">
                <a:solidFill>
                  <a:srgbClr val="6B7280"/>
                </a:solidFill>
                <a:latin typeface="Aptos"/>
                <a:ea typeface="Aptos"/>
                <a:cs typeface="Aptos"/>
              </a:rPr>
              <a:t>Иначе один коррупционный рубль становится универсальным титулом государства на весь бизнес.</a:t>
            </a:r>
            <a:endParaRPr sz="1080" dirty="0"/>
          </a:p>
        </p:txBody>
      </p:sp>
      <p:sp>
        <p:nvSpPr>
          <p:cNvPr id="35" name="Text 33">
            <a:extLst>
              <a:ext uri="{FF2B5EF4-FFF2-40B4-BE49-F238E27FC236}">
                <a16:creationId xmlns:a16="http://schemas.microsoft.com/office/drawing/2014/main" id="{23A09F82-FA03-4015-88CB-B5AD7F0B3B8D}"/>
              </a:ext>
            </a:extLst>
          </p:cNvPr>
          <p:cNvSpPr>
            <a:spLocks noGrp="1"/>
          </p:cNvSpPr>
          <p:nvPr/>
        </p:nvSpPr>
        <p:spPr>
          <a:xfrm>
            <a:off x="502920" y="6199632"/>
            <a:ext cx="11064240" cy="14630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550" dirty="0">
                <a:solidFill>
                  <a:srgbClr val="9AA3AF"/>
                </a:solidFill>
                <a:latin typeface="Aptos"/>
                <a:ea typeface="Aptos"/>
                <a:cs typeface="Aptos"/>
              </a:rPr>
              <a:t>Источники: Постановление КС РФ № 49‑П; Тематический обзор ВС РФ № 14/2026.</a:t>
            </a:r>
            <a:endParaRPr sz="550" dirty="0"/>
          </a:p>
        </p:txBody>
      </p:sp>
      <p:sp>
        <p:nvSpPr>
          <p:cNvPr id="36" name="Shape 34">
            <a:extLst>
              <a:ext uri="{FF2B5EF4-FFF2-40B4-BE49-F238E27FC236}">
                <a16:creationId xmlns:a16="http://schemas.microsoft.com/office/drawing/2014/main" id="{B2BDA65A-ABBB-451E-8CB3-BF3E2F2A4B16}"/>
              </a:ext>
            </a:extLst>
          </p:cNvPr>
          <p:cNvSpPr>
            <a:spLocks noGrp="1"/>
          </p:cNvSpPr>
          <p:nvPr/>
        </p:nvSpPr>
        <p:spPr>
          <a:xfrm>
            <a:off x="502920" y="6446520"/>
            <a:ext cx="11064240" cy="0"/>
          </a:xfrm>
          <a:prstGeom prst="line">
            <a:avLst/>
          </a:prstGeom>
          <a:noFill/>
          <a:ln w="8890">
            <a:solidFill>
              <a:srgbClr val="D7DDE5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37" name="Text 35">
            <a:extLst>
              <a:ext uri="{FF2B5EF4-FFF2-40B4-BE49-F238E27FC236}">
                <a16:creationId xmlns:a16="http://schemas.microsoft.com/office/drawing/2014/main" id="{88CD6B03-4F0B-4BB9-804C-68CE31010F65}"/>
              </a:ext>
            </a:extLst>
          </p:cNvPr>
          <p:cNvSpPr>
            <a:spLocks noGrp="1"/>
          </p:cNvSpPr>
          <p:nvPr/>
        </p:nvSpPr>
        <p:spPr>
          <a:xfrm>
            <a:off x="502920" y="6510528"/>
            <a:ext cx="5852160" cy="16459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endParaRPr sz="660" dirty="0"/>
          </a:p>
        </p:txBody>
      </p:sp>
      <p:sp>
        <p:nvSpPr>
          <p:cNvPr id="38" name="Text 36">
            <a:extLst>
              <a:ext uri="{FF2B5EF4-FFF2-40B4-BE49-F238E27FC236}">
                <a16:creationId xmlns:a16="http://schemas.microsoft.com/office/drawing/2014/main" id="{891FA5E3-BA59-444D-AA7D-D0FA8410EE92}"/>
              </a:ext>
            </a:extLst>
          </p:cNvPr>
          <p:cNvSpPr>
            <a:spLocks noGrp="1"/>
          </p:cNvSpPr>
          <p:nvPr/>
        </p:nvSpPr>
        <p:spPr>
          <a:xfrm>
            <a:off x="11064240" y="6473952"/>
            <a:ext cx="502920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  <a:defRPr>
                <a:solidFill>
                  <a:srgbClr val="007832"/>
                </a:solidFill>
              </a:defRPr>
            </a:pPr>
            <a:r>
              <a:rPr sz="800" b="1" dirty="0">
                <a:solidFill>
                  <a:srgbClr val="007832"/>
                </a:solidFill>
                <a:latin typeface="Aptos"/>
                <a:ea typeface="Aptos"/>
                <a:cs typeface="Aptos"/>
              </a:rPr>
              <a:t>13</a:t>
            </a:r>
            <a:endParaRPr sz="800" dirty="0"/>
          </a:p>
        </p:txBody>
      </p:sp>
      <p:sp>
        <p:nvSpPr>
          <p:cNvPr id="39" name="Text 37">
            <a:extLst>
              <a:ext uri="{FF2B5EF4-FFF2-40B4-BE49-F238E27FC236}">
                <a16:creationId xmlns:a16="http://schemas.microsoft.com/office/drawing/2014/main" id="{DBB47A58-DC2C-477F-8C07-5EFCBD44F818}"/>
              </a:ext>
            </a:extLst>
          </p:cNvPr>
          <p:cNvSpPr>
            <a:spLocks noGrp="1"/>
          </p:cNvSpPr>
          <p:nvPr/>
        </p:nvSpPr>
        <p:spPr>
          <a:xfrm>
            <a:off x="6400800" y="6510528"/>
            <a:ext cx="4572000" cy="16459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</a:pPr>
            <a:r>
              <a:rPr sz="570" dirty="0">
                <a:solidFill>
                  <a:srgbClr val="9AA3AF"/>
                </a:solidFill>
                <a:latin typeface="Aptos"/>
                <a:ea typeface="Aptos"/>
                <a:cs typeface="Aptos"/>
              </a:rPr>
              <a:t>Граница: доказанная причинность</a:t>
            </a:r>
            <a:endParaRPr sz="570" dirty="0"/>
          </a:p>
        </p:txBody>
      </p:sp>
      <p:pic>
        <p:nvPicPr>
          <p:cNvPr id="79" name="Рисунок 78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03459" y="6480810"/>
            <a:ext cx="1056197" cy="17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089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1404</Words>
  <Application>Microsoft Macintosh PowerPoint</Application>
  <DocSecurity>0</DocSecurity>
  <PresentationFormat>Широкоэкранный</PresentationFormat>
  <Paragraphs>248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Aptos</vt:lpstr>
      <vt:lpstr>Aptos Display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Sergey Uchitel</cp:lastModifiedBy>
  <cp:revision>4</cp:revision>
  <dcterms:created xsi:type="dcterms:W3CDTF">2026-09-01T15:21:19Z</dcterms:created>
  <dcterms:modified xsi:type="dcterms:W3CDTF">2026-09-10T14:07:24Z</dcterms:modified>
</cp:coreProperties>
</file>